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3" r:id="rId2"/>
    <p:sldMasterId id="2147483804" r:id="rId3"/>
  </p:sldMasterIdLst>
  <p:notesMasterIdLst>
    <p:notesMasterId r:id="rId26"/>
  </p:notesMasterIdLst>
  <p:handoutMasterIdLst>
    <p:handoutMasterId r:id="rId27"/>
  </p:handoutMasterIdLst>
  <p:sldIdLst>
    <p:sldId id="848" r:id="rId4"/>
    <p:sldId id="907" r:id="rId5"/>
    <p:sldId id="937" r:id="rId6"/>
    <p:sldId id="944" r:id="rId7"/>
    <p:sldId id="938" r:id="rId8"/>
    <p:sldId id="926" r:id="rId9"/>
    <p:sldId id="942" r:id="rId10"/>
    <p:sldId id="948" r:id="rId11"/>
    <p:sldId id="928" r:id="rId12"/>
    <p:sldId id="929" r:id="rId13"/>
    <p:sldId id="930" r:id="rId14"/>
    <p:sldId id="931" r:id="rId15"/>
    <p:sldId id="932" r:id="rId16"/>
    <p:sldId id="933" r:id="rId17"/>
    <p:sldId id="934" r:id="rId18"/>
    <p:sldId id="935" r:id="rId19"/>
    <p:sldId id="947" r:id="rId20"/>
    <p:sldId id="908" r:id="rId21"/>
    <p:sldId id="906" r:id="rId22"/>
    <p:sldId id="914" r:id="rId23"/>
    <p:sldId id="936" r:id="rId24"/>
    <p:sldId id="946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edien, Ross" initials="GR" lastIdx="1" clrIdx="0"/>
  <p:cmAuthor id="1" name="newuser" initials="n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675BA"/>
    <a:srgbClr val="F9775D"/>
    <a:srgbClr val="9F5FCF"/>
    <a:srgbClr val="0A85A6"/>
    <a:srgbClr val="0A7E9E"/>
    <a:srgbClr val="448F9C"/>
    <a:srgbClr val="00673E"/>
    <a:srgbClr val="26A146"/>
    <a:srgbClr val="EAD57D"/>
    <a:srgbClr val="FFE389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9165" autoAdjust="0"/>
  </p:normalViewPr>
  <p:slideViewPr>
    <p:cSldViewPr snapToGrid="0" showGuides="1">
      <p:cViewPr varScale="1">
        <p:scale>
          <a:sx n="109" d="100"/>
          <a:sy n="109" d="100"/>
        </p:scale>
        <p:origin x="-90" y="-84"/>
      </p:cViewPr>
      <p:guideLst>
        <p:guide orient="horz" pos="2159"/>
        <p:guide orient="horz" pos="550"/>
        <p:guide pos="2880"/>
        <p:guide pos="3460"/>
        <p:guide pos="5289"/>
      </p:guideLst>
    </p:cSldViewPr>
  </p:slideViewPr>
  <p:outlineViewPr>
    <p:cViewPr>
      <p:scale>
        <a:sx n="33" d="100"/>
        <a:sy n="33" d="100"/>
      </p:scale>
      <p:origin x="0" y="3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956"/>
    </p:cViewPr>
  </p:sorterViewPr>
  <p:notesViewPr>
    <p:cSldViewPr snapToGrid="0" showGuides="1">
      <p:cViewPr varScale="1">
        <p:scale>
          <a:sx n="69" d="100"/>
          <a:sy n="69" d="100"/>
        </p:scale>
        <p:origin x="-1440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58D03-9B46-4DB8-9FA1-471EA28D870A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62F35010-391E-4425-AE38-548E3156E08C}">
      <dgm:prSet phldrT="[Text]"/>
      <dgm:spPr/>
      <dgm:t>
        <a:bodyPr/>
        <a:lstStyle/>
        <a:p>
          <a:r>
            <a:rPr lang="en-US" dirty="0" smtClean="0"/>
            <a:t>Progress Report</a:t>
          </a:r>
          <a:endParaRPr lang="en-US" dirty="0"/>
        </a:p>
      </dgm:t>
    </dgm:pt>
    <dgm:pt modelId="{6B45AD2E-4835-4400-96DA-33180EF8831E}" type="parTrans" cxnId="{B3E710C8-3F15-4F0F-BF7D-119320CD4A03}">
      <dgm:prSet/>
      <dgm:spPr/>
      <dgm:t>
        <a:bodyPr/>
        <a:lstStyle/>
        <a:p>
          <a:endParaRPr lang="en-US"/>
        </a:p>
      </dgm:t>
    </dgm:pt>
    <dgm:pt modelId="{4E77B56A-ACFA-403F-915E-D781E6CD4D00}" type="sibTrans" cxnId="{B3E710C8-3F15-4F0F-BF7D-119320CD4A03}">
      <dgm:prSet/>
      <dgm:spPr/>
      <dgm:t>
        <a:bodyPr/>
        <a:lstStyle/>
        <a:p>
          <a:endParaRPr lang="en-US"/>
        </a:p>
      </dgm:t>
    </dgm:pt>
    <dgm:pt modelId="{BFAC894E-52CE-4CB6-96B9-784806A416D1}">
      <dgm:prSet phldrT="[Text]"/>
      <dgm:spPr/>
      <dgm:t>
        <a:bodyPr/>
        <a:lstStyle/>
        <a:p>
          <a:r>
            <a:rPr lang="en-US" dirty="0" smtClean="0"/>
            <a:t>Science Advisory Board</a:t>
          </a:r>
        </a:p>
      </dgm:t>
    </dgm:pt>
    <dgm:pt modelId="{EA736F00-76CF-42E6-A475-D614F35D117A}" type="parTrans" cxnId="{93A0B411-36AA-4247-AF38-CC64C158C0F0}">
      <dgm:prSet/>
      <dgm:spPr/>
      <dgm:t>
        <a:bodyPr/>
        <a:lstStyle/>
        <a:p>
          <a:endParaRPr lang="en-US"/>
        </a:p>
      </dgm:t>
    </dgm:pt>
    <dgm:pt modelId="{25E97897-BA57-4268-87C6-EDABADFB7A83}" type="sibTrans" cxnId="{93A0B411-36AA-4247-AF38-CC64C158C0F0}">
      <dgm:prSet/>
      <dgm:spPr/>
      <dgm:t>
        <a:bodyPr/>
        <a:lstStyle/>
        <a:p>
          <a:endParaRPr lang="en-US"/>
        </a:p>
      </dgm:t>
    </dgm:pt>
    <dgm:pt modelId="{21E27644-55C4-4CCA-8F3D-0FEAA7F5236B}">
      <dgm:prSet phldrT="[Text]"/>
      <dgm:spPr/>
      <dgm:t>
        <a:bodyPr/>
        <a:lstStyle/>
        <a:p>
          <a:r>
            <a:rPr lang="en-US" dirty="0" smtClean="0"/>
            <a:t>Individual Reports and Papers </a:t>
          </a:r>
          <a:endParaRPr lang="en-US" dirty="0"/>
        </a:p>
      </dgm:t>
    </dgm:pt>
    <dgm:pt modelId="{F05D195B-6DA6-4A1C-9A09-C406A50E8E65}" type="parTrans" cxnId="{A569EDB7-4AFD-4E4D-B45C-4FFC3A45BE8F}">
      <dgm:prSet/>
      <dgm:spPr/>
      <dgm:t>
        <a:bodyPr/>
        <a:lstStyle/>
        <a:p>
          <a:endParaRPr lang="en-US"/>
        </a:p>
      </dgm:t>
    </dgm:pt>
    <dgm:pt modelId="{486D16EC-08AB-4C1E-83FE-2189521ABBDA}" type="sibTrans" cxnId="{A569EDB7-4AFD-4E4D-B45C-4FFC3A45BE8F}">
      <dgm:prSet/>
      <dgm:spPr/>
      <dgm:t>
        <a:bodyPr/>
        <a:lstStyle/>
        <a:p>
          <a:endParaRPr lang="en-US"/>
        </a:p>
      </dgm:t>
    </dgm:pt>
    <dgm:pt modelId="{09E59F75-E04D-4D71-9BDB-973A3F56CFCE}">
      <dgm:prSet/>
      <dgm:spPr/>
      <dgm:t>
        <a:bodyPr/>
        <a:lstStyle/>
        <a:p>
          <a:r>
            <a:rPr lang="en-US" dirty="0" smtClean="0"/>
            <a:t>Draft Report of Results</a:t>
          </a:r>
          <a:endParaRPr lang="en-US" dirty="0"/>
        </a:p>
      </dgm:t>
    </dgm:pt>
    <dgm:pt modelId="{12E95D51-2A3F-4A98-A639-933334E5E2E1}" type="parTrans" cxnId="{DE80586B-54F0-4AF4-8E7A-2656E08954E3}">
      <dgm:prSet/>
      <dgm:spPr/>
      <dgm:t>
        <a:bodyPr/>
        <a:lstStyle/>
        <a:p>
          <a:endParaRPr lang="en-US"/>
        </a:p>
      </dgm:t>
    </dgm:pt>
    <dgm:pt modelId="{71684624-273F-44C1-B34A-BD7037164882}" type="sibTrans" cxnId="{DE80586B-54F0-4AF4-8E7A-2656E08954E3}">
      <dgm:prSet/>
      <dgm:spPr/>
      <dgm:t>
        <a:bodyPr/>
        <a:lstStyle/>
        <a:p>
          <a:endParaRPr lang="en-US"/>
        </a:p>
      </dgm:t>
    </dgm:pt>
    <dgm:pt modelId="{9F2091C2-EF50-47A0-A380-07C15C551B65}">
      <dgm:prSet/>
      <dgm:spPr/>
      <dgm:t>
        <a:bodyPr/>
        <a:lstStyle/>
        <a:p>
          <a:r>
            <a:rPr lang="en-US" dirty="0" smtClean="0"/>
            <a:t>Science Advisory Board Peer Review</a:t>
          </a:r>
          <a:endParaRPr lang="en-US" dirty="0"/>
        </a:p>
      </dgm:t>
    </dgm:pt>
    <dgm:pt modelId="{FA2BFE03-41A9-410B-BC13-0024237AAD3A}" type="parTrans" cxnId="{6D256EAA-216C-4F88-A628-035E747BE054}">
      <dgm:prSet/>
      <dgm:spPr/>
      <dgm:t>
        <a:bodyPr/>
        <a:lstStyle/>
        <a:p>
          <a:endParaRPr lang="en-US"/>
        </a:p>
      </dgm:t>
    </dgm:pt>
    <dgm:pt modelId="{1AF56553-9B98-440A-80C8-4AFF1802DC8B}" type="sibTrans" cxnId="{6D256EAA-216C-4F88-A628-035E747BE054}">
      <dgm:prSet/>
      <dgm:spPr/>
      <dgm:t>
        <a:bodyPr/>
        <a:lstStyle/>
        <a:p>
          <a:endParaRPr lang="en-US"/>
        </a:p>
      </dgm:t>
    </dgm:pt>
    <dgm:pt modelId="{33A6B64B-0C4F-4E27-AFB0-BEDF1CDCD705}">
      <dgm:prSet/>
      <dgm:spPr/>
      <dgm:t>
        <a:bodyPr/>
        <a:lstStyle/>
        <a:p>
          <a:r>
            <a:rPr lang="en-US" dirty="0" smtClean="0"/>
            <a:t>Final Report of Results</a:t>
          </a:r>
          <a:endParaRPr lang="en-US" dirty="0"/>
        </a:p>
      </dgm:t>
    </dgm:pt>
    <dgm:pt modelId="{B59AB3B4-2C29-4FDD-96A0-0106F0998D4A}" type="parTrans" cxnId="{AB994A8B-81D9-40F3-8BD4-6FCC58A17996}">
      <dgm:prSet/>
      <dgm:spPr/>
      <dgm:t>
        <a:bodyPr/>
        <a:lstStyle/>
        <a:p>
          <a:endParaRPr lang="en-US"/>
        </a:p>
      </dgm:t>
    </dgm:pt>
    <dgm:pt modelId="{5D4628C6-31EF-4D13-93A5-512C027BE2F8}" type="sibTrans" cxnId="{AB994A8B-81D9-40F3-8BD4-6FCC58A17996}">
      <dgm:prSet/>
      <dgm:spPr/>
      <dgm:t>
        <a:bodyPr/>
        <a:lstStyle/>
        <a:p>
          <a:endParaRPr lang="en-US"/>
        </a:p>
      </dgm:t>
    </dgm:pt>
    <dgm:pt modelId="{67334AB4-200D-4DA3-8B36-A5BF4C9C2056}" type="pres">
      <dgm:prSet presAssocID="{A8D58D03-9B46-4DB8-9FA1-471EA28D870A}" presName="CompostProcess" presStyleCnt="0">
        <dgm:presLayoutVars>
          <dgm:dir/>
          <dgm:resizeHandles val="exact"/>
        </dgm:presLayoutVars>
      </dgm:prSet>
      <dgm:spPr/>
    </dgm:pt>
    <dgm:pt modelId="{C835DEC9-C808-45E6-81D2-87DD65DAFC03}" type="pres">
      <dgm:prSet presAssocID="{A8D58D03-9B46-4DB8-9FA1-471EA28D870A}" presName="arrow" presStyleLbl="bgShp" presStyleIdx="0" presStyleCnt="1" custScaleX="94828" custScaleY="81205" custLinFactNeighborX="-6155" custLinFactNeighborY="-3811"/>
      <dgm:spPr/>
    </dgm:pt>
    <dgm:pt modelId="{B692DA9D-C83B-4EF0-A719-DE0E5023AE16}" type="pres">
      <dgm:prSet presAssocID="{A8D58D03-9B46-4DB8-9FA1-471EA28D870A}" presName="linearProcess" presStyleCnt="0"/>
      <dgm:spPr/>
    </dgm:pt>
    <dgm:pt modelId="{8706F4D1-0F05-4AA8-BC58-AC003A898D17}" type="pres">
      <dgm:prSet presAssocID="{62F35010-391E-4425-AE38-548E3156E08C}" presName="textNode" presStyleLbl="node1" presStyleIdx="0" presStyleCnt="6" custScaleY="84870" custLinFactNeighborY="8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76461-D3AF-45EA-B08A-BFDF66C5C9F2}" type="pres">
      <dgm:prSet presAssocID="{4E77B56A-ACFA-403F-915E-D781E6CD4D00}" presName="sibTrans" presStyleCnt="0"/>
      <dgm:spPr/>
    </dgm:pt>
    <dgm:pt modelId="{BBCEA58B-6E1A-4691-8401-07332429BA56}" type="pres">
      <dgm:prSet presAssocID="{BFAC894E-52CE-4CB6-96B9-784806A416D1}" presName="textNode" presStyleLbl="node1" presStyleIdx="1" presStyleCnt="6" custScaleY="84870" custLinFactNeighborX="-15630" custLinFactNeighborY="8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78002-6E50-448B-8162-08598F2762EE}" type="pres">
      <dgm:prSet presAssocID="{25E97897-BA57-4268-87C6-EDABADFB7A83}" presName="sibTrans" presStyleCnt="0"/>
      <dgm:spPr/>
    </dgm:pt>
    <dgm:pt modelId="{548B0205-725D-4C69-AC42-5C1B69171CAE}" type="pres">
      <dgm:prSet presAssocID="{21E27644-55C4-4CCA-8F3D-0FEAA7F5236B}" presName="textNode" presStyleLbl="node1" presStyleIdx="2" presStyleCnt="6" custScaleY="84870" custLinFactNeighborX="-15630" custLinFactNeighborY="8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D5076-A803-49D1-B7AB-30FE0AD7DEEF}" type="pres">
      <dgm:prSet presAssocID="{486D16EC-08AB-4C1E-83FE-2189521ABBDA}" presName="sibTrans" presStyleCnt="0"/>
      <dgm:spPr/>
    </dgm:pt>
    <dgm:pt modelId="{53FA6273-DBC2-4F28-914E-8489BE14E9B9}" type="pres">
      <dgm:prSet presAssocID="{09E59F75-E04D-4D71-9BDB-973A3F56CFCE}" presName="textNode" presStyleLbl="node1" presStyleIdx="3" presStyleCnt="6" custScaleY="84870" custLinFactNeighborX="-15630" custLinFactNeighborY="8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F1374-B032-4066-8D8B-D16D370257BE}" type="pres">
      <dgm:prSet presAssocID="{71684624-273F-44C1-B34A-BD7037164882}" presName="sibTrans" presStyleCnt="0"/>
      <dgm:spPr/>
    </dgm:pt>
    <dgm:pt modelId="{2DE648AF-C8E8-4BB3-A639-FC74E398ED3D}" type="pres">
      <dgm:prSet presAssocID="{9F2091C2-EF50-47A0-A380-07C15C551B65}" presName="textNode" presStyleLbl="node1" presStyleIdx="4" presStyleCnt="6" custScaleY="84870" custLinFactNeighborX="-31260" custLinFactNeighborY="8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BB670-25CA-4E88-B952-72624283C2DA}" type="pres">
      <dgm:prSet presAssocID="{1AF56553-9B98-440A-80C8-4AFF1802DC8B}" presName="sibTrans" presStyleCnt="0"/>
      <dgm:spPr/>
    </dgm:pt>
    <dgm:pt modelId="{0A7A824B-5B08-41A9-BB5D-4002C434D21B}" type="pres">
      <dgm:prSet presAssocID="{33A6B64B-0C4F-4E27-AFB0-BEDF1CDCD705}" presName="textNode" presStyleLbl="node1" presStyleIdx="5" presStyleCnt="6" custScaleY="84870" custLinFactNeighborX="-31260" custLinFactNeighborY="8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710C8-3F15-4F0F-BF7D-119320CD4A03}" srcId="{A8D58D03-9B46-4DB8-9FA1-471EA28D870A}" destId="{62F35010-391E-4425-AE38-548E3156E08C}" srcOrd="0" destOrd="0" parTransId="{6B45AD2E-4835-4400-96DA-33180EF8831E}" sibTransId="{4E77B56A-ACFA-403F-915E-D781E6CD4D00}"/>
    <dgm:cxn modelId="{B057E6FB-E898-4FD7-89C9-8BF301EAC258}" type="presOf" srcId="{BFAC894E-52CE-4CB6-96B9-784806A416D1}" destId="{BBCEA58B-6E1A-4691-8401-07332429BA56}" srcOrd="0" destOrd="0" presId="urn:microsoft.com/office/officeart/2005/8/layout/hProcess9"/>
    <dgm:cxn modelId="{707AD59F-385D-4175-B04E-E03CC674BA96}" type="presOf" srcId="{09E59F75-E04D-4D71-9BDB-973A3F56CFCE}" destId="{53FA6273-DBC2-4F28-914E-8489BE14E9B9}" srcOrd="0" destOrd="0" presId="urn:microsoft.com/office/officeart/2005/8/layout/hProcess9"/>
    <dgm:cxn modelId="{5C6F98B7-6496-4F8F-A32B-253A74628F1F}" type="presOf" srcId="{62F35010-391E-4425-AE38-548E3156E08C}" destId="{8706F4D1-0F05-4AA8-BC58-AC003A898D17}" srcOrd="0" destOrd="0" presId="urn:microsoft.com/office/officeart/2005/8/layout/hProcess9"/>
    <dgm:cxn modelId="{AB994A8B-81D9-40F3-8BD4-6FCC58A17996}" srcId="{A8D58D03-9B46-4DB8-9FA1-471EA28D870A}" destId="{33A6B64B-0C4F-4E27-AFB0-BEDF1CDCD705}" srcOrd="5" destOrd="0" parTransId="{B59AB3B4-2C29-4FDD-96A0-0106F0998D4A}" sibTransId="{5D4628C6-31EF-4D13-93A5-512C027BE2F8}"/>
    <dgm:cxn modelId="{AB276CAC-0B90-42F6-92CB-1D4F76421D58}" type="presOf" srcId="{A8D58D03-9B46-4DB8-9FA1-471EA28D870A}" destId="{67334AB4-200D-4DA3-8B36-A5BF4C9C2056}" srcOrd="0" destOrd="0" presId="urn:microsoft.com/office/officeart/2005/8/layout/hProcess9"/>
    <dgm:cxn modelId="{D81017E1-D35B-4F57-8CBB-C6E35987EEFC}" type="presOf" srcId="{9F2091C2-EF50-47A0-A380-07C15C551B65}" destId="{2DE648AF-C8E8-4BB3-A639-FC74E398ED3D}" srcOrd="0" destOrd="0" presId="urn:microsoft.com/office/officeart/2005/8/layout/hProcess9"/>
    <dgm:cxn modelId="{524C3094-BF7D-4EBD-BEDE-4939C18D7A99}" type="presOf" srcId="{21E27644-55C4-4CCA-8F3D-0FEAA7F5236B}" destId="{548B0205-725D-4C69-AC42-5C1B69171CAE}" srcOrd="0" destOrd="0" presId="urn:microsoft.com/office/officeart/2005/8/layout/hProcess9"/>
    <dgm:cxn modelId="{6D256EAA-216C-4F88-A628-035E747BE054}" srcId="{A8D58D03-9B46-4DB8-9FA1-471EA28D870A}" destId="{9F2091C2-EF50-47A0-A380-07C15C551B65}" srcOrd="4" destOrd="0" parTransId="{FA2BFE03-41A9-410B-BC13-0024237AAD3A}" sibTransId="{1AF56553-9B98-440A-80C8-4AFF1802DC8B}"/>
    <dgm:cxn modelId="{A569EDB7-4AFD-4E4D-B45C-4FFC3A45BE8F}" srcId="{A8D58D03-9B46-4DB8-9FA1-471EA28D870A}" destId="{21E27644-55C4-4CCA-8F3D-0FEAA7F5236B}" srcOrd="2" destOrd="0" parTransId="{F05D195B-6DA6-4A1C-9A09-C406A50E8E65}" sibTransId="{486D16EC-08AB-4C1E-83FE-2189521ABBDA}"/>
    <dgm:cxn modelId="{1C854D1D-443C-4E86-8781-11A487A4611B}" type="presOf" srcId="{33A6B64B-0C4F-4E27-AFB0-BEDF1CDCD705}" destId="{0A7A824B-5B08-41A9-BB5D-4002C434D21B}" srcOrd="0" destOrd="0" presId="urn:microsoft.com/office/officeart/2005/8/layout/hProcess9"/>
    <dgm:cxn modelId="{DE80586B-54F0-4AF4-8E7A-2656E08954E3}" srcId="{A8D58D03-9B46-4DB8-9FA1-471EA28D870A}" destId="{09E59F75-E04D-4D71-9BDB-973A3F56CFCE}" srcOrd="3" destOrd="0" parTransId="{12E95D51-2A3F-4A98-A639-933334E5E2E1}" sibTransId="{71684624-273F-44C1-B34A-BD7037164882}"/>
    <dgm:cxn modelId="{93A0B411-36AA-4247-AF38-CC64C158C0F0}" srcId="{A8D58D03-9B46-4DB8-9FA1-471EA28D870A}" destId="{BFAC894E-52CE-4CB6-96B9-784806A416D1}" srcOrd="1" destOrd="0" parTransId="{EA736F00-76CF-42E6-A475-D614F35D117A}" sibTransId="{25E97897-BA57-4268-87C6-EDABADFB7A83}"/>
    <dgm:cxn modelId="{660257E5-51E0-4A61-BD38-EB221B31C0B4}" type="presParOf" srcId="{67334AB4-200D-4DA3-8B36-A5BF4C9C2056}" destId="{C835DEC9-C808-45E6-81D2-87DD65DAFC03}" srcOrd="0" destOrd="0" presId="urn:microsoft.com/office/officeart/2005/8/layout/hProcess9"/>
    <dgm:cxn modelId="{63BCDCDA-7960-4FE4-90B2-078548E5AD1D}" type="presParOf" srcId="{67334AB4-200D-4DA3-8B36-A5BF4C9C2056}" destId="{B692DA9D-C83B-4EF0-A719-DE0E5023AE16}" srcOrd="1" destOrd="0" presId="urn:microsoft.com/office/officeart/2005/8/layout/hProcess9"/>
    <dgm:cxn modelId="{86AA2941-95C9-41C3-8EBB-BE8F4316E838}" type="presParOf" srcId="{B692DA9D-C83B-4EF0-A719-DE0E5023AE16}" destId="{8706F4D1-0F05-4AA8-BC58-AC003A898D17}" srcOrd="0" destOrd="0" presId="urn:microsoft.com/office/officeart/2005/8/layout/hProcess9"/>
    <dgm:cxn modelId="{6E739E6A-CF4E-4759-9E7C-7C4527B39E95}" type="presParOf" srcId="{B692DA9D-C83B-4EF0-A719-DE0E5023AE16}" destId="{69176461-D3AF-45EA-B08A-BFDF66C5C9F2}" srcOrd="1" destOrd="0" presId="urn:microsoft.com/office/officeart/2005/8/layout/hProcess9"/>
    <dgm:cxn modelId="{DBCAB111-9EAB-4CB4-9A5A-50C739CD2D83}" type="presParOf" srcId="{B692DA9D-C83B-4EF0-A719-DE0E5023AE16}" destId="{BBCEA58B-6E1A-4691-8401-07332429BA56}" srcOrd="2" destOrd="0" presId="urn:microsoft.com/office/officeart/2005/8/layout/hProcess9"/>
    <dgm:cxn modelId="{0ACA0FA6-3F2B-466A-A72C-9669C4A2A230}" type="presParOf" srcId="{B692DA9D-C83B-4EF0-A719-DE0E5023AE16}" destId="{1D478002-6E50-448B-8162-08598F2762EE}" srcOrd="3" destOrd="0" presId="urn:microsoft.com/office/officeart/2005/8/layout/hProcess9"/>
    <dgm:cxn modelId="{D360E65F-5DBB-411F-BDBA-5B3D711D4BA4}" type="presParOf" srcId="{B692DA9D-C83B-4EF0-A719-DE0E5023AE16}" destId="{548B0205-725D-4C69-AC42-5C1B69171CAE}" srcOrd="4" destOrd="0" presId="urn:microsoft.com/office/officeart/2005/8/layout/hProcess9"/>
    <dgm:cxn modelId="{6A3FE5F2-31E0-4369-84EF-ECB54475DE7B}" type="presParOf" srcId="{B692DA9D-C83B-4EF0-A719-DE0E5023AE16}" destId="{E79D5076-A803-49D1-B7AB-30FE0AD7DEEF}" srcOrd="5" destOrd="0" presId="urn:microsoft.com/office/officeart/2005/8/layout/hProcess9"/>
    <dgm:cxn modelId="{083EEF41-0AB7-482A-8FB6-C8335BAA658C}" type="presParOf" srcId="{B692DA9D-C83B-4EF0-A719-DE0E5023AE16}" destId="{53FA6273-DBC2-4F28-914E-8489BE14E9B9}" srcOrd="6" destOrd="0" presId="urn:microsoft.com/office/officeart/2005/8/layout/hProcess9"/>
    <dgm:cxn modelId="{0BB0EC12-9D57-4BBA-9D8D-DFA66018AA5C}" type="presParOf" srcId="{B692DA9D-C83B-4EF0-A719-DE0E5023AE16}" destId="{395F1374-B032-4066-8D8B-D16D370257BE}" srcOrd="7" destOrd="0" presId="urn:microsoft.com/office/officeart/2005/8/layout/hProcess9"/>
    <dgm:cxn modelId="{68CDFEDB-AB44-41C0-B9B9-86907EE9C93B}" type="presParOf" srcId="{B692DA9D-C83B-4EF0-A719-DE0E5023AE16}" destId="{2DE648AF-C8E8-4BB3-A639-FC74E398ED3D}" srcOrd="8" destOrd="0" presId="urn:microsoft.com/office/officeart/2005/8/layout/hProcess9"/>
    <dgm:cxn modelId="{7C63DF6E-F92A-47C9-8D4D-5342B79C125C}" type="presParOf" srcId="{B692DA9D-C83B-4EF0-A719-DE0E5023AE16}" destId="{DAFBB670-25CA-4E88-B952-72624283C2DA}" srcOrd="9" destOrd="0" presId="urn:microsoft.com/office/officeart/2005/8/layout/hProcess9"/>
    <dgm:cxn modelId="{11F2E0CF-0613-45C1-BAEF-8E4B53560323}" type="presParOf" srcId="{B692DA9D-C83B-4EF0-A719-DE0E5023AE16}" destId="{0A7A824B-5B08-41A9-BB5D-4002C434D21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35DEC9-C808-45E6-81D2-87DD65DAFC03}">
      <dsp:nvSpPr>
        <dsp:cNvPr id="0" name=""/>
        <dsp:cNvSpPr/>
      </dsp:nvSpPr>
      <dsp:spPr>
        <a:xfrm>
          <a:off x="380020" y="203235"/>
          <a:ext cx="6858192" cy="295422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F4D1-0F05-4AA8-BC58-AC003A898D17}">
      <dsp:nvSpPr>
        <dsp:cNvPr id="0" name=""/>
        <dsp:cNvSpPr/>
      </dsp:nvSpPr>
      <dsp:spPr>
        <a:xfrm>
          <a:off x="2336" y="1329128"/>
          <a:ext cx="1360615" cy="1235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Progress Report</a:t>
          </a:r>
          <a:endParaRPr lang="en-US" sz="1700" kern="1200" dirty="0"/>
        </a:p>
      </dsp:txBody>
      <dsp:txXfrm>
        <a:off x="2336" y="1329128"/>
        <a:ext cx="1360615" cy="1235021"/>
      </dsp:txXfrm>
    </dsp:sp>
    <dsp:sp modelId="{BBCEA58B-6E1A-4691-8401-07332429BA56}">
      <dsp:nvSpPr>
        <dsp:cNvPr id="0" name=""/>
        <dsp:cNvSpPr/>
      </dsp:nvSpPr>
      <dsp:spPr>
        <a:xfrm>
          <a:off x="1420350" y="1329128"/>
          <a:ext cx="1360615" cy="1235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Science Advisory Board</a:t>
          </a:r>
        </a:p>
      </dsp:txBody>
      <dsp:txXfrm>
        <a:off x="1420350" y="1329128"/>
        <a:ext cx="1360615" cy="1235021"/>
      </dsp:txXfrm>
    </dsp:sp>
    <dsp:sp modelId="{548B0205-725D-4C69-AC42-5C1B69171CAE}">
      <dsp:nvSpPr>
        <dsp:cNvPr id="0" name=""/>
        <dsp:cNvSpPr/>
      </dsp:nvSpPr>
      <dsp:spPr>
        <a:xfrm>
          <a:off x="2848996" y="1329128"/>
          <a:ext cx="1360615" cy="1235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Individual Reports and Papers </a:t>
          </a:r>
          <a:endParaRPr lang="en-US" sz="1700" kern="1200" dirty="0"/>
        </a:p>
      </dsp:txBody>
      <dsp:txXfrm>
        <a:off x="2848996" y="1329128"/>
        <a:ext cx="1360615" cy="1235021"/>
      </dsp:txXfrm>
    </dsp:sp>
    <dsp:sp modelId="{53FA6273-DBC2-4F28-914E-8489BE14E9B9}">
      <dsp:nvSpPr>
        <dsp:cNvPr id="0" name=""/>
        <dsp:cNvSpPr/>
      </dsp:nvSpPr>
      <dsp:spPr>
        <a:xfrm>
          <a:off x="4277643" y="1329128"/>
          <a:ext cx="1360615" cy="1235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Draft Report of Results</a:t>
          </a:r>
          <a:endParaRPr lang="en-US" sz="1700" kern="1200" dirty="0"/>
        </a:p>
      </dsp:txBody>
      <dsp:txXfrm>
        <a:off x="4277643" y="1329128"/>
        <a:ext cx="1360615" cy="1235021"/>
      </dsp:txXfrm>
    </dsp:sp>
    <dsp:sp modelId="{2DE648AF-C8E8-4BB3-A639-FC74E398ED3D}">
      <dsp:nvSpPr>
        <dsp:cNvPr id="0" name=""/>
        <dsp:cNvSpPr/>
      </dsp:nvSpPr>
      <dsp:spPr>
        <a:xfrm>
          <a:off x="5695656" y="1329128"/>
          <a:ext cx="1360615" cy="1235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Science Advisory Board Peer Review</a:t>
          </a:r>
          <a:endParaRPr lang="en-US" sz="1700" kern="1200" dirty="0"/>
        </a:p>
      </dsp:txBody>
      <dsp:txXfrm>
        <a:off x="5695656" y="1329128"/>
        <a:ext cx="1360615" cy="1235021"/>
      </dsp:txXfrm>
    </dsp:sp>
    <dsp:sp modelId="{0A7A824B-5B08-41A9-BB5D-4002C434D21B}">
      <dsp:nvSpPr>
        <dsp:cNvPr id="0" name=""/>
        <dsp:cNvSpPr/>
      </dsp:nvSpPr>
      <dsp:spPr>
        <a:xfrm>
          <a:off x="7124302" y="1329128"/>
          <a:ext cx="1360615" cy="1235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Final Report of Results</a:t>
          </a:r>
          <a:endParaRPr lang="en-US" sz="1700" kern="1200" dirty="0"/>
        </a:p>
      </dsp:txBody>
      <dsp:txXfrm>
        <a:off x="7124302" y="1329128"/>
        <a:ext cx="1360615" cy="1235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108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707" y="1"/>
            <a:ext cx="3039108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54"/>
            <a:ext cx="3039108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707" y="8830154"/>
            <a:ext cx="3039108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8E5804-0690-4F7D-849B-6C84721E0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108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707" y="1"/>
            <a:ext cx="3039108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09" y="4416663"/>
            <a:ext cx="5605784" cy="41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4"/>
            <a:ext cx="3039108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707" y="8830154"/>
            <a:ext cx="3039108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74AB90-7F4E-47B6-B9EE-FD88313BA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F1EFD-75C8-4506-A990-F33E08FC46D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358" y="4416663"/>
            <a:ext cx="5139692" cy="418353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endParaRPr lang="en-US" kern="0" dirty="0" smtClean="0">
              <a:cs typeface="ＭＳ Ｐゴシック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CC319-0789-4B72-98E4-4D44AEF53F8E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4AB90-7F4E-47B6-B9EE-FD88313BA81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234" indent="-228234" defTabSz="912937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r>
              <a:rPr lang="en-US" sz="1400" b="1" i="1" kern="0" dirty="0" smtClean="0">
                <a:cs typeface="ＭＳ Ｐゴシック"/>
              </a:rPr>
              <a:t>Data sources include:</a:t>
            </a:r>
            <a:endParaRPr lang="en-US" sz="900" b="1" i="1" kern="0" dirty="0" smtClean="0">
              <a:cs typeface="ＭＳ Ｐゴシック"/>
            </a:endParaRPr>
          </a:p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buFont typeface="Times" pitchFamily="28" charset="0"/>
              <a:buChar char="•"/>
              <a:defRPr/>
            </a:pPr>
            <a:r>
              <a:rPr lang="en-US" kern="0" dirty="0" smtClean="0">
                <a:cs typeface="ＭＳ Ｐゴシック"/>
              </a:rPr>
              <a:t>  Peer-reviewed literature</a:t>
            </a:r>
            <a:endParaRPr lang="en-US" sz="800" kern="0" dirty="0" smtClean="0">
              <a:cs typeface="ＭＳ Ｐゴシック"/>
            </a:endParaRPr>
          </a:p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buFont typeface="Times" pitchFamily="28" charset="0"/>
              <a:buChar char="•"/>
              <a:defRPr/>
            </a:pPr>
            <a:r>
              <a:rPr lang="en-US" kern="0" dirty="0" smtClean="0">
                <a:cs typeface="ＭＳ Ｐゴシック"/>
              </a:rPr>
              <a:t>  State and federal agencies</a:t>
            </a:r>
            <a:endParaRPr lang="en-US" sz="800" kern="0" dirty="0" smtClean="0">
              <a:cs typeface="ＭＳ Ｐゴシック"/>
            </a:endParaRPr>
          </a:p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buFont typeface="Times" pitchFamily="28" charset="0"/>
              <a:buChar char="•"/>
              <a:defRPr/>
            </a:pPr>
            <a:r>
              <a:rPr lang="en-US" kern="0" dirty="0" smtClean="0">
                <a:cs typeface="ＭＳ Ｐゴシック"/>
              </a:rPr>
              <a:t>  Industry responses to information requests </a:t>
            </a:r>
          </a:p>
          <a:p>
            <a:pPr marL="912937" lvl="1" indent="-228234" defTabSz="912937">
              <a:spcBef>
                <a:spcPct val="20000"/>
              </a:spcBef>
              <a:buClr>
                <a:srgbClr val="0070B9"/>
              </a:buClr>
              <a:buSzPct val="90000"/>
              <a:buFont typeface="Times" pitchFamily="28" charset="0"/>
              <a:buChar char="•"/>
              <a:defRPr/>
            </a:pPr>
            <a:r>
              <a:rPr lang="en-US" kern="0" dirty="0" smtClean="0">
                <a:cs typeface="ＭＳ Ｐゴシック"/>
              </a:rPr>
              <a:t>(HF service company data – Sept. 2010 request; Oil and Gas operators – August 2011 request)</a:t>
            </a:r>
            <a:endParaRPr lang="en-US" sz="800" kern="0" dirty="0" smtClean="0">
              <a:cs typeface="ＭＳ Ｐゴシック"/>
            </a:endParaRPr>
          </a:p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buFont typeface="Times" pitchFamily="28" charset="0"/>
              <a:buChar char="•"/>
              <a:defRPr/>
            </a:pPr>
            <a:r>
              <a:rPr lang="en-US" kern="0" dirty="0" smtClean="0">
                <a:cs typeface="ＭＳ Ｐゴシック"/>
              </a:rPr>
              <a:t>  Databases</a:t>
            </a:r>
            <a:endParaRPr lang="en-US" dirty="0" smtClean="0"/>
          </a:p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endParaRPr lang="en-US" sz="1400" b="1" i="1" kern="0" dirty="0" smtClean="0">
              <a:cs typeface="ＭＳ Ｐゴシック"/>
            </a:endParaRPr>
          </a:p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r>
              <a:rPr lang="en-US" sz="1400" b="1" i="1" kern="0" dirty="0" smtClean="0">
                <a:cs typeface="ＭＳ Ｐゴシック"/>
              </a:rPr>
              <a:t>Lit</a:t>
            </a:r>
          </a:p>
          <a:p>
            <a:pPr marL="456468" indent="-228234">
              <a:spcBef>
                <a:spcPct val="20000"/>
              </a:spcBef>
              <a:buClr>
                <a:srgbClr val="0070B9"/>
              </a:buClr>
              <a:buSzPct val="90000"/>
              <a:buFont typeface="Arial" pitchFamily="34" charset="0"/>
              <a:buChar char="•"/>
              <a:defRPr/>
            </a:pPr>
            <a:r>
              <a:rPr lang="en-US" kern="0" dirty="0" smtClean="0">
                <a:cs typeface="ＭＳ Ｐゴシック"/>
              </a:rPr>
              <a:t> Focus on water volume and source</a:t>
            </a:r>
            <a:endParaRPr lang="en-US" b="1" i="1" kern="0" dirty="0" smtClean="0">
              <a:cs typeface="ＭＳ Ｐゴシック"/>
            </a:endParaRPr>
          </a:p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r>
              <a:rPr lang="en-US" sz="1400" b="1" i="1" kern="0" dirty="0" smtClean="0">
                <a:cs typeface="ＭＳ Ｐゴシック"/>
              </a:rPr>
              <a:t>Database</a:t>
            </a:r>
            <a:endParaRPr lang="en-US" sz="1400" i="1" kern="0" dirty="0" smtClean="0">
              <a:cs typeface="ＭＳ Ｐゴシック"/>
            </a:endParaRPr>
          </a:p>
          <a:p>
            <a:pPr marL="456468" indent="-228234">
              <a:spcBef>
                <a:spcPct val="20000"/>
              </a:spcBef>
              <a:buClr>
                <a:srgbClr val="0070B9"/>
              </a:buClr>
              <a:buSzPct val="90000"/>
              <a:buFont typeface="Arial" pitchFamily="34" charset="0"/>
              <a:buChar char="•"/>
              <a:defRPr/>
            </a:pPr>
            <a:r>
              <a:rPr lang="en-US" kern="0" dirty="0" smtClean="0">
                <a:cs typeface="ＭＳ Ｐゴシック"/>
              </a:rPr>
              <a:t>Received from industry in different formats, needs to be consistent.  CBI issues. Compare to </a:t>
            </a:r>
            <a:r>
              <a:rPr lang="en-US" kern="0" dirty="0" err="1" smtClean="0">
                <a:cs typeface="ＭＳ Ｐゴシック"/>
              </a:rPr>
              <a:t>FracFocus</a:t>
            </a:r>
            <a:r>
              <a:rPr lang="en-US" kern="0" dirty="0" smtClean="0">
                <a:cs typeface="ＭＳ Ｐゴシック"/>
              </a:rPr>
              <a:t>.  Queries being developed.</a:t>
            </a:r>
          </a:p>
          <a:p>
            <a:pPr marL="456468" indent="-228234">
              <a:spcBef>
                <a:spcPct val="20000"/>
              </a:spcBef>
              <a:buClr>
                <a:srgbClr val="0070B9"/>
              </a:buClr>
              <a:buSzPct val="90000"/>
              <a:buFont typeface="Arial" pitchFamily="34" charset="0"/>
              <a:buChar char="•"/>
              <a:defRPr/>
            </a:pPr>
            <a:r>
              <a:rPr lang="en-US" kern="0" dirty="0" smtClean="0">
                <a:cs typeface="ＭＳ Ｐゴシック"/>
              </a:rPr>
              <a:t>Difficult to extract HF specific info from spill databases. National Response Center. CO, NM, PA.  TX and WY dropped. </a:t>
            </a:r>
          </a:p>
          <a:p>
            <a:pPr marL="456468" indent="-228234">
              <a:spcBef>
                <a:spcPct val="20000"/>
              </a:spcBef>
              <a:buClr>
                <a:srgbClr val="0070B9"/>
              </a:buClr>
              <a:buSzPct val="90000"/>
              <a:buFont typeface="Arial" pitchFamily="34" charset="0"/>
              <a:buChar char="•"/>
              <a:defRPr/>
            </a:pPr>
            <a:r>
              <a:rPr lang="en-US" kern="0" dirty="0" smtClean="0">
                <a:cs typeface="ＭＳ Ｐゴシック"/>
              </a:rPr>
              <a:t>Consistency issue with chemicals and fluids in </a:t>
            </a:r>
            <a:r>
              <a:rPr lang="en-US" kern="0" dirty="0" err="1" smtClean="0">
                <a:cs typeface="ＭＳ Ｐゴシック"/>
              </a:rPr>
              <a:t>FracFocus</a:t>
            </a:r>
            <a:r>
              <a:rPr lang="en-US" kern="0" dirty="0" smtClean="0">
                <a:cs typeface="ＭＳ Ｐゴシック"/>
              </a:rPr>
              <a:t>.  2D. </a:t>
            </a:r>
            <a:r>
              <a:rPr lang="en-US" kern="0" dirty="0" err="1" smtClean="0">
                <a:cs typeface="ＭＳ Ｐゴシック"/>
              </a:rPr>
              <a:t>Tox</a:t>
            </a:r>
            <a:r>
              <a:rPr lang="en-US" kern="0" dirty="0" smtClean="0">
                <a:cs typeface="ＭＳ Ｐゴシック"/>
              </a:rPr>
              <a:t>.</a:t>
            </a:r>
          </a:p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endParaRPr lang="en-US" kern="0" dirty="0" smtClean="0">
              <a:cs typeface="ＭＳ Ｐゴシック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CC319-0789-4B72-98E4-4D44AEF53F8E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510">
              <a:defRPr/>
            </a:pPr>
            <a:fld id="{C0311CB9-13C1-42B5-BCC3-F56E98B0B582}" type="slidenum">
              <a:rPr lang="en-US"/>
              <a:pPr defTabSz="464510"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4AB90-7F4E-47B6-B9EE-FD88313BA81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510">
              <a:defRPr/>
            </a:pPr>
            <a:fld id="{C0311CB9-13C1-42B5-BCC3-F56E98B0B582}" type="slidenum">
              <a:rPr lang="en-US"/>
              <a:pPr defTabSz="464510"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4AB90-7F4E-47B6-B9EE-FD88313BA81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Technical Workshop on Analytical Chemical Methods: Workshop Themes</a:t>
            </a:r>
          </a:p>
          <a:p>
            <a:r>
              <a:rPr lang="en-US" dirty="0" smtClean="0"/>
              <a:t>- Analytical methods for complex hydraulic fracturing matrices</a:t>
            </a:r>
          </a:p>
          <a:p>
            <a:r>
              <a:rPr lang="en-US" dirty="0" smtClean="0"/>
              <a:t>- Determination of ‘chemicals of concern’</a:t>
            </a:r>
          </a:p>
          <a:p>
            <a:r>
              <a:rPr lang="en-US" dirty="0" smtClean="0"/>
              <a:t>- Future trends in hydraulic fracturing chemicals usage</a:t>
            </a:r>
          </a:p>
          <a:p>
            <a:pPr>
              <a:buFontTx/>
              <a:buChar char="-"/>
            </a:pPr>
            <a:r>
              <a:rPr lang="en-US" dirty="0" smtClean="0"/>
              <a:t>Use of tracers and indicators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4AB90-7F4E-47B6-B9EE-FD88313BA81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4AB90-7F4E-47B6-B9EE-FD88313BA8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510">
              <a:defRPr/>
            </a:pPr>
            <a:fld id="{C0311CB9-13C1-42B5-BCC3-F56E98B0B582}" type="slidenum">
              <a:rPr lang="en-US"/>
              <a:pPr defTabSz="464510"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Release and peer review of draft report of results (Dec. 2014)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510">
              <a:defRPr/>
            </a:pPr>
            <a:fld id="{C0311CB9-13C1-42B5-BCC3-F56E98B0B582}" type="slidenum">
              <a:rPr lang="en-US"/>
              <a:pPr defTabSz="464510"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937" eaLnBrk="1" hangingPunct="1">
              <a:spcBef>
                <a:spcPct val="0"/>
              </a:spcBef>
              <a:defRPr/>
            </a:pPr>
            <a:r>
              <a:rPr lang="en-US" dirty="0" smtClean="0"/>
              <a:t>No research results are included in this Progress Report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510">
              <a:defRPr/>
            </a:pPr>
            <a:fld id="{C0311CB9-13C1-42B5-BCC3-F56E98B0B582}" type="slidenum">
              <a:rPr lang="en-US"/>
              <a:pPr defTabSz="464510"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510">
              <a:defRPr/>
            </a:pPr>
            <a:fld id="{C0311CB9-13C1-42B5-BCC3-F56E98B0B582}" type="slidenum">
              <a:rPr lang="en-US"/>
              <a:pPr defTabSz="464510"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Chapter</a:t>
            </a:r>
            <a:r>
              <a:rPr lang="en-US" baseline="0" smtClean="0"/>
              <a:t> </a:t>
            </a:r>
            <a:r>
              <a:rPr lang="en-US" baseline="0" dirty="0" smtClean="0"/>
              <a:t>9 includes a synthesis of progress made by water cycle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4AB90-7F4E-47B6-B9EE-FD88313BA81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9 includes a synthesis of progress made by water cycle stage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4AB90-7F4E-47B6-B9EE-FD88313BA8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endParaRPr lang="en-US" kern="0" dirty="0" smtClean="0">
              <a:cs typeface="ＭＳ Ｐゴシック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CC319-0789-4B72-98E4-4D44AEF53F8E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6468" indent="-228234" defTabSz="912937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endParaRPr lang="en-US" kern="0" dirty="0" smtClean="0">
              <a:cs typeface="ＭＳ Ｐゴシック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CC319-0789-4B72-98E4-4D44AEF53F8E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s_66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92163" y="6226175"/>
            <a:ext cx="2235200" cy="228600"/>
          </a:xfrm>
          <a:prstGeom prst="rect">
            <a:avLst/>
          </a:prstGeom>
          <a:solidFill>
            <a:srgbClr val="0070B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200">
                <a:solidFill>
                  <a:schemeClr val="bg1"/>
                </a:solidFill>
                <a:latin typeface="Arial Narrow" pitchFamily="28" charset="0"/>
              </a:rPr>
              <a:t>Office of Research and Development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6238" y="1500188"/>
            <a:ext cx="5713412" cy="1447800"/>
          </a:xfrm>
          <a:solidFill>
            <a:srgbClr val="0070B9">
              <a:alpha val="0"/>
            </a:srgbClr>
          </a:solidFill>
        </p:spPr>
        <p:txBody>
          <a:bodyPr anchor="b"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3017838"/>
            <a:ext cx="5713412" cy="338137"/>
          </a:xfrm>
          <a:solidFill>
            <a:srgbClr val="0070B9">
              <a:alpha val="0"/>
            </a:srgbClr>
          </a:solidFill>
        </p:spPr>
        <p:txBody>
          <a:bodyPr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2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630988" y="6226175"/>
            <a:ext cx="1905000" cy="228600"/>
          </a:xfrm>
          <a:solidFill>
            <a:srgbClr val="0070B9">
              <a:alpha val="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00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84350"/>
            <a:ext cx="3810000" cy="4006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3810000" cy="4006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00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84350"/>
            <a:ext cx="7772400" cy="40068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84350"/>
            <a:ext cx="3810000" cy="400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3810000" cy="400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84350"/>
            <a:ext cx="3810000" cy="400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4350"/>
            <a:ext cx="3810000" cy="400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2/28-29/2012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_660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84350"/>
            <a:ext cx="77724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050" y="6237288"/>
            <a:ext cx="69215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0070B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1031" name="Slide Number Placeholder 4"/>
          <p:cNvSpPr txBox="1">
            <a:spLocks noGrp="1"/>
          </p:cNvSpPr>
          <p:nvPr/>
        </p:nvSpPr>
        <p:spPr bwMode="auto">
          <a:xfrm>
            <a:off x="0" y="6200775"/>
            <a:ext cx="641350" cy="258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eaLnBrk="0" hangingPunct="0">
              <a:defRPr/>
            </a:pPr>
            <a:fld id="{6484A9BB-F853-41E8-9868-67CD6A9BEF88}" type="slidenum">
              <a:rPr lang="en-US" sz="1400">
                <a:solidFill>
                  <a:schemeClr val="bg1"/>
                </a:solidFill>
              </a:rPr>
              <a:pPr algn="r" eaLnBrk="0" hangingPunct="0">
                <a:defRPr/>
              </a:p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28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28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s_660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792163" y="6226175"/>
            <a:ext cx="2235200" cy="228600"/>
          </a:xfrm>
          <a:prstGeom prst="rect">
            <a:avLst/>
          </a:prstGeom>
          <a:solidFill>
            <a:srgbClr val="0070B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200">
                <a:solidFill>
                  <a:schemeClr val="bg1"/>
                </a:solidFill>
                <a:latin typeface="Arial Narrow" pitchFamily="28" charset="0"/>
              </a:rPr>
              <a:t>Office of Research and Development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84350"/>
            <a:ext cx="77724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0988" y="6226175"/>
            <a:ext cx="1905000" cy="228600"/>
          </a:xfrm>
          <a:prstGeom prst="rect">
            <a:avLst/>
          </a:prstGeom>
          <a:solidFill>
            <a:srgbClr val="0070B9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28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28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2/28-29/2012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4833-C68E-4D0A-8E66-366EF4859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ralregister.gov/a/2012-2745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rd.docket@epa.gov" TargetMode="External"/><Relationship Id="rId4" Type="http://schemas.openxmlformats.org/officeDocument/2006/relationships/hyperlink" Target="http://www.regulations.gov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nah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646" y="4045227"/>
            <a:ext cx="3203708" cy="189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700" y="1513516"/>
            <a:ext cx="8102600" cy="28841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Study of the Potential Impacts of Hydraulic Fracturing on Drinking Water Resources</a:t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PROGRESS REPORT</a:t>
            </a:r>
            <a:br>
              <a:rPr lang="en-US" sz="2800" i="1" dirty="0" smtClean="0"/>
            </a:br>
            <a:r>
              <a:rPr lang="en-US" sz="1800" b="0" dirty="0" smtClean="0">
                <a:latin typeface="Arial Narrow" pitchFamily="28" charset="0"/>
              </a:rPr>
              <a:t/>
            </a:r>
            <a:br>
              <a:rPr lang="en-US" sz="1800" b="0" dirty="0" smtClean="0">
                <a:latin typeface="Arial Narrow" pitchFamily="28" charset="0"/>
              </a:rPr>
            </a:br>
            <a:r>
              <a:rPr lang="en-US" sz="1800" b="0" dirty="0" smtClean="0">
                <a:latin typeface="Arial Narrow" pitchFamily="28" charset="0"/>
              </a:rPr>
              <a:t>U.S. Environmental Protection Agency</a:t>
            </a:r>
            <a:br>
              <a:rPr lang="en-US" sz="1800" b="0" dirty="0" smtClean="0">
                <a:latin typeface="Arial Narrow" pitchFamily="28" charset="0"/>
              </a:rPr>
            </a:br>
            <a:r>
              <a:rPr lang="en-US" sz="1800" b="0" dirty="0" smtClean="0">
                <a:latin typeface="Arial Narrow" pitchFamily="28" charset="0"/>
              </a:rPr>
              <a:t>Office of Research and Development</a:t>
            </a:r>
            <a:br>
              <a:rPr lang="en-US" sz="1800" b="0" dirty="0" smtClean="0">
                <a:latin typeface="Arial Narrow" pitchFamily="28" charset="0"/>
              </a:rPr>
            </a:br>
            <a:r>
              <a:rPr lang="en-US" sz="1800" b="0" dirty="0" smtClean="0">
                <a:latin typeface="Arial Narrow" pitchFamily="28" charset="0"/>
              </a:rPr>
              <a:t/>
            </a:r>
            <a:br>
              <a:rPr lang="en-US" sz="1800" b="0" dirty="0" smtClean="0">
                <a:latin typeface="Arial Narrow" pitchFamily="28" charset="0"/>
              </a:rPr>
            </a:br>
            <a:r>
              <a:rPr lang="en-US" sz="1800" b="0" dirty="0" smtClean="0">
                <a:latin typeface="Arial Narrow" pitchFamily="28" charset="0"/>
              </a:rPr>
              <a:t>January 3-4, 2013</a:t>
            </a:r>
            <a:br>
              <a:rPr lang="en-US" sz="1800" b="0" dirty="0" smtClean="0">
                <a:latin typeface="Arial Narrow" pitchFamily="28" charset="0"/>
              </a:rPr>
            </a:br>
            <a:r>
              <a:rPr lang="en-US" sz="1800" b="0" dirty="0" smtClean="0">
                <a:latin typeface="Arial Narrow" pitchFamily="28" charset="0"/>
              </a:rPr>
              <a:t/>
            </a:r>
            <a:br>
              <a:rPr lang="en-US" sz="1800" b="0" dirty="0" smtClean="0">
                <a:latin typeface="Arial Narrow" pitchFamily="28" charset="0"/>
              </a:rPr>
            </a:br>
            <a:endParaRPr lang="en-US" sz="1800" b="0" dirty="0" smtClean="0">
              <a:latin typeface="Arial Narrow" pitchFamily="28" charset="0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 t="14696" b="5939"/>
          <a:stretch>
            <a:fillRect/>
          </a:stretch>
        </p:blipFill>
        <p:spPr bwMode="auto">
          <a:xfrm>
            <a:off x="-9525" y="4016375"/>
            <a:ext cx="3148013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00265" y="3444875"/>
            <a:ext cx="19843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0" y="6248400"/>
            <a:ext cx="714375" cy="174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11" name="Picture 6" descr="Stream-V3058028"/>
          <p:cNvPicPr>
            <a:picLocks noChangeAspect="1" noChangeArrowheads="1"/>
          </p:cNvPicPr>
          <p:nvPr/>
        </p:nvPicPr>
        <p:blipFill>
          <a:blip r:embed="rId6" cstate="print"/>
          <a:srcRect t="6126" b="11166"/>
          <a:stretch>
            <a:fillRect/>
          </a:stretch>
        </p:blipFill>
        <p:spPr bwMode="auto">
          <a:xfrm>
            <a:off x="3125897" y="4024873"/>
            <a:ext cx="316865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10"/>
          <p:cNvSpPr>
            <a:spLocks noChangeShapeType="1"/>
          </p:cNvSpPr>
          <p:nvPr/>
        </p:nvSpPr>
        <p:spPr bwMode="auto">
          <a:xfrm>
            <a:off x="3735" y="4016375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3735" y="5997575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0973" y="123260"/>
            <a:ext cx="646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3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Analysis of Existing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43" y="1092014"/>
          <a:ext cx="8756433" cy="3413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56569"/>
                <a:gridCol w="62998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Research Project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Description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Literature Review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Review and assessment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of existing papers and reports, focusing on peer-reviewed literature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n-lt"/>
                        </a:rPr>
                        <a:t>FracFocus</a:t>
                      </a:r>
                      <a:r>
                        <a:rPr lang="en-US" sz="1400" dirty="0" smtClean="0">
                          <a:latin typeface="+mn-lt"/>
                        </a:rPr>
                        <a:t> Analysis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Analysis of data compiled from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FracFocus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, the national hydraulic fracturing chemical registry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operated by the Ground Water Protection Council and the Interstate Oil and Gas Compact Commission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Spills Database Analysis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Analysis of selected federal and state databases for information on spills of hydraulic fracturing fluid and wastewater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Service Company</a:t>
                      </a:r>
                      <a:r>
                        <a:rPr lang="en-US" sz="1400" baseline="0" dirty="0" smtClean="0">
                          <a:latin typeface="+mn-lt"/>
                        </a:rPr>
                        <a:t> Analysis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Analysis of information provided by nine hydraulic fracturing service companies in response to a September 2010 information request on hydraulic fracturing operations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Well File Review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Analysis of information provided by nine oil and gas operators in response to an August 2011 information request for 350 well files 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0343" y="4556157"/>
            <a:ext cx="7790934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>
              <a:spcBef>
                <a:spcPts val="0"/>
              </a:spcBef>
              <a:buClr>
                <a:schemeClr val="tx2"/>
              </a:buClr>
              <a:tabLst>
                <a:tab pos="1604963" algn="l"/>
              </a:tabLst>
            </a:pPr>
            <a:r>
              <a:rPr lang="en-US" sz="2000" b="1" u="sng" dirty="0" smtClean="0">
                <a:latin typeface="+mn-lt"/>
              </a:rPr>
              <a:t>RESEARCH PROGRESS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Data sources have been identified for review and analysis, including: 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Over 12,000 well records entered into </a:t>
            </a:r>
            <a:r>
              <a:rPr lang="en-US" sz="1500" dirty="0" err="1" smtClean="0">
                <a:latin typeface="+mn-lt"/>
              </a:rPr>
              <a:t>FracFocus</a:t>
            </a:r>
            <a:endParaRPr lang="en-US" sz="1500" dirty="0" smtClean="0">
              <a:latin typeface="+mn-lt"/>
            </a:endParaRP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State spill databases from Colorado, New Mexico and Pennsylvania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National Response Center spill database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Information provided by 9 hydraulic fracturing service companies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333 well files supplied by 9 oil and gas operators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Literature review is ongoing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0973" y="123260"/>
            <a:ext cx="646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4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Scenario Evaluations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6810" y="1102647"/>
          <a:ext cx="8745801" cy="23774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01587"/>
                <a:gridCol w="60442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Research Project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Description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Water Availability Modeling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Assessment and modeling of current and future water use scenarios in the Upper Colorado River Basin and the Susquehanna River Basin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Subsurface Migration Modeling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Numerical modeling of subsurface fluid migration scenarios that explore the potential for gases and fluids to move from the fractured zone to drinking water aquifers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Surface Water Modeling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Modeling of concentrations of selected chemicals at public water supplies downstream from wastewater treatment facilities discharging treated hydraulic fracturing wastewater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0343" y="3803732"/>
            <a:ext cx="7790934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>
              <a:spcBef>
                <a:spcPts val="0"/>
              </a:spcBef>
              <a:buClr>
                <a:schemeClr val="tx2"/>
              </a:buClr>
              <a:tabLst>
                <a:tab pos="1604963" algn="l"/>
              </a:tabLst>
            </a:pPr>
            <a:r>
              <a:rPr lang="en-US" sz="2000" b="1" u="sng" dirty="0" smtClean="0">
                <a:latin typeface="+mn-lt"/>
              </a:rPr>
              <a:t>RESEARCH PROGRESS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Computer models have been identified, including TOUGH+, HSPF, SWAT 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Scenarios have been constructed: 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Future water use scenarios, including business-as-usual, full development and “green” technologies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Fluid and gas migration due to faulty well construction, nearby wells, existing faults and fractures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General surface water discharge scenarios based on data from wastewater treatment facilities in Pennsylvania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Models are being run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Sensitivity analyses will be conducted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0973" y="123260"/>
            <a:ext cx="646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5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Laboratory Studies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975" y="1102647"/>
          <a:ext cx="8745801" cy="2682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00112"/>
                <a:gridCol w="59456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Research Project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Description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Analytical Method Development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analytical methods for selected chemicals found in hydraulic fracturing fluids or wastewater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Source Apportionment Studies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a method to identify the potential source(s) of surface water contamination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Wastewater Treatability Studies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Assessment of the efficacy of common wastewater treatment processes on removing selected chemicals found in hydraulic fracturing wastewater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Br-DBP Precursor Studies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Assessment of the ability of chemicals found in hydraulic fracturing wastewater to form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brominated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disinfection byproducts (Br-DBPs) during drinking water treatment processes 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7177" y="4014521"/>
            <a:ext cx="8113657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>
              <a:spcBef>
                <a:spcPts val="0"/>
              </a:spcBef>
              <a:buClr>
                <a:schemeClr val="tx2"/>
              </a:buClr>
              <a:tabLst>
                <a:tab pos="1604963" algn="l"/>
              </a:tabLst>
            </a:pPr>
            <a:r>
              <a:rPr lang="en-US" sz="2000" b="1" u="sng" dirty="0" smtClean="0">
                <a:latin typeface="+mn-lt"/>
              </a:rPr>
              <a:t>RESEARCH PROGRESS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Analytical methods are being adapted</a:t>
            </a:r>
            <a:r>
              <a:rPr lang="en-US" sz="15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500" dirty="0" smtClean="0">
                <a:latin typeface="+mn-lt"/>
              </a:rPr>
              <a:t>and tested for several classes of chemicals, including: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Glycols, </a:t>
            </a:r>
            <a:r>
              <a:rPr lang="en-US" sz="1500" dirty="0" err="1" smtClean="0">
                <a:latin typeface="+mn-lt"/>
              </a:rPr>
              <a:t>acrylamide</a:t>
            </a:r>
            <a:r>
              <a:rPr lang="en-US" sz="1500" dirty="0" smtClean="0">
                <a:latin typeface="+mn-lt"/>
              </a:rPr>
              <a:t>, </a:t>
            </a:r>
            <a:r>
              <a:rPr lang="en-US" sz="1500" dirty="0" err="1" smtClean="0">
                <a:latin typeface="+mn-lt"/>
              </a:rPr>
              <a:t>ethoxylated</a:t>
            </a:r>
            <a:r>
              <a:rPr lang="en-US" sz="1500" dirty="0" smtClean="0">
                <a:latin typeface="+mn-lt"/>
              </a:rPr>
              <a:t> alcohols, </a:t>
            </a:r>
            <a:r>
              <a:rPr lang="en-US" sz="1500" dirty="0" err="1" smtClean="0">
                <a:latin typeface="+mn-lt"/>
              </a:rPr>
              <a:t>radionuclides</a:t>
            </a:r>
            <a:r>
              <a:rPr lang="en-US" sz="1500" dirty="0" smtClean="0">
                <a:latin typeface="+mn-lt"/>
              </a:rPr>
              <a:t>, inorganic chemicals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Samples of surface water, raw hydraulic fracturing wastewater and treated effluent have been collected and are undergoing laboratory analyses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Wastewater treatability experiments are being designed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500" dirty="0" smtClean="0">
                <a:latin typeface="+mn-lt"/>
              </a:rPr>
              <a:t>Studies assessing the ability of hydraulic fracturing wastewater to create Br-DBPs are underway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5951" y="1301367"/>
            <a:ext cx="6491274" cy="400059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>
                <a:cs typeface="Arial" pitchFamily="34" charset="0"/>
              </a:rPr>
              <a:t>For hydraulic fracturing fluids and wastewater: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0973" y="123260"/>
            <a:ext cx="646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6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Toxicity Assessment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212" y="1694335"/>
            <a:ext cx="69117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sz="1600" dirty="0" smtClean="0"/>
              <a:t>Identify chemicals in injected fluid and wastewater</a:t>
            </a:r>
          </a:p>
          <a:p>
            <a:pPr marL="798513" lvl="1" indent="-233363">
              <a:buFont typeface="Arial" pitchFamily="34" charset="0"/>
              <a:buChar char="•"/>
            </a:pPr>
            <a:r>
              <a:rPr lang="en-US" sz="1600" dirty="0" smtClean="0"/>
              <a:t>Sources include:  service company data, well files, </a:t>
            </a:r>
            <a:r>
              <a:rPr lang="en-US" sz="1600" dirty="0" err="1" smtClean="0"/>
              <a:t>FracFocus</a:t>
            </a:r>
            <a:r>
              <a:rPr lang="en-US" sz="1600" dirty="0" smtClean="0"/>
              <a:t>, state and federal reports</a:t>
            </a:r>
          </a:p>
          <a:p>
            <a:pPr marL="798513" lvl="1" indent="-233363">
              <a:buFont typeface="Arial" pitchFamily="34" charset="0"/>
              <a:buChar char="•"/>
            </a:pPr>
            <a:r>
              <a:rPr lang="en-US" sz="1600" dirty="0" smtClean="0"/>
              <a:t>Identify chemical name, CASRN, chemical 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Compile information on chemical, physical and toxicological properties</a:t>
            </a:r>
          </a:p>
          <a:p>
            <a:pPr marL="798513" lvl="1" indent="-225425">
              <a:buFont typeface="Arial" pitchFamily="34" charset="0"/>
              <a:buChar char="•"/>
            </a:pPr>
            <a:r>
              <a:rPr lang="en-US" sz="1600" dirty="0" smtClean="0"/>
              <a:t>Chemical and physical properties from </a:t>
            </a:r>
            <a:r>
              <a:rPr lang="en-US" sz="1600" dirty="0" err="1" smtClean="0"/>
              <a:t>LeadScope</a:t>
            </a:r>
            <a:r>
              <a:rPr lang="en-US" sz="1600" dirty="0" smtClean="0"/>
              <a:t>, EPISuite, </a:t>
            </a:r>
            <a:r>
              <a:rPr lang="en-US" sz="1600" dirty="0" err="1" smtClean="0"/>
              <a:t>QikProp</a:t>
            </a:r>
            <a:endParaRPr lang="en-US" sz="1600" dirty="0" smtClean="0"/>
          </a:p>
          <a:p>
            <a:pPr marL="798513" lvl="1" indent="-225425">
              <a:buFont typeface="Arial" pitchFamily="34" charset="0"/>
              <a:buChar char="•"/>
            </a:pPr>
            <a:r>
              <a:rPr lang="en-US" sz="1600" dirty="0" smtClean="0"/>
              <a:t>Toxicological properties from federal and state databases</a:t>
            </a:r>
            <a:br>
              <a:rPr lang="en-US" sz="1600" dirty="0" smtClean="0"/>
            </a:br>
            <a:r>
              <a:rPr lang="en-US" sz="1600" dirty="0" smtClean="0"/>
              <a:t>(e.g., IRIS, State of California Toxicity Criteria Database)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Estimate properties for chemicals with known structures, but unknown properties, using quantitative structure activity relationships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28084" y="4912306"/>
            <a:ext cx="77909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>
              <a:spcBef>
                <a:spcPts val="0"/>
              </a:spcBef>
              <a:buClr>
                <a:schemeClr val="tx2"/>
              </a:buClr>
              <a:tabLst>
                <a:tab pos="1604963" algn="l"/>
              </a:tabLst>
            </a:pPr>
            <a:r>
              <a:rPr lang="en-US" sz="2000" b="1" u="sng" dirty="0" smtClean="0">
                <a:latin typeface="+mn-lt"/>
              </a:rPr>
              <a:t>RESEARCH PROGRESS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600" dirty="0" smtClean="0"/>
              <a:t>Over 1,000 unique chemical substances identified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600" dirty="0" smtClean="0"/>
              <a:t>Chemicals are included in Appendix A of the progress report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600" dirty="0" smtClean="0"/>
              <a:t>Chemical structures are available for roughly 750 chemicals </a:t>
            </a:r>
          </a:p>
          <a:p>
            <a:pPr marL="690563" lvl="1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1604963" algn="l"/>
              </a:tabLst>
            </a:pPr>
            <a:r>
              <a:rPr lang="en-US" sz="1600" dirty="0" smtClean="0">
                <a:latin typeface="+mn-lt"/>
              </a:rPr>
              <a:t>Some properties have been obtained for over 300 chemical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0973" y="123260"/>
            <a:ext cx="646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7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Case Studies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976" y="1102647"/>
          <a:ext cx="8624048" cy="2849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1131"/>
                <a:gridCol w="58629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Retrospective Case Studies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Investigation of potential drinking water impacts from…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Las Animas</a:t>
                      </a:r>
                      <a:r>
                        <a:rPr lang="en-US" sz="1400" baseline="0" dirty="0" smtClean="0">
                          <a:latin typeface="+mn-lt"/>
                        </a:rPr>
                        <a:t> and Huerfano Counties, Colorado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Coalbed methane extraction in the Raton Basin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Dunn County,</a:t>
                      </a:r>
                      <a:r>
                        <a:rPr lang="en-US" sz="1400" baseline="0" dirty="0" smtClean="0">
                          <a:latin typeface="+mn-lt"/>
                        </a:rPr>
                        <a:t> North Dakota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well blowout during hydraulic fracturing for oil in the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Bakken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Shale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Bradford County,</a:t>
                      </a:r>
                      <a:r>
                        <a:rPr lang="en-US" sz="1400" baseline="0" dirty="0" smtClean="0">
                          <a:latin typeface="+mn-lt"/>
                        </a:rPr>
                        <a:t> Pennsylvania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Shale gas development in the Marcellus Shale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Washington County, Pennsylvania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Shale gas development in the Marcellus Shale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Wise County, Texas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Shale gas development in the Barnett Shale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9710" y="4455555"/>
            <a:ext cx="77909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>
              <a:spcBef>
                <a:spcPts val="0"/>
              </a:spcBef>
              <a:buClr>
                <a:schemeClr val="tx2"/>
              </a:buClr>
              <a:tabLst>
                <a:tab pos="1604963" algn="l"/>
              </a:tabLst>
            </a:pPr>
            <a:r>
              <a:rPr lang="en-US" sz="2000" b="1" u="sng" dirty="0" smtClean="0">
                <a:latin typeface="+mn-lt"/>
              </a:rPr>
              <a:t>RESEARCH PROGRESS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600" dirty="0" smtClean="0"/>
              <a:t>Two rounds of samples have been collected and analyzed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600" dirty="0" smtClean="0"/>
              <a:t>Additional sampling is ongoing</a:t>
            </a:r>
          </a:p>
          <a:p>
            <a:pPr marL="233363" indent="-233363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600" dirty="0" smtClean="0"/>
              <a:t>The EPA continues to work with industry partners to design and initiate prospective case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1533" y="212160"/>
            <a:ext cx="66805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8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Conducting High Quality Science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804" y="1056858"/>
            <a:ext cx="86939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</a:pPr>
            <a:endParaRPr lang="en-US" sz="2000" dirty="0" smtClean="0">
              <a:latin typeface="+mn-lt"/>
            </a:endParaRPr>
          </a:p>
          <a:p>
            <a:pPr marL="457200" indent="-457200" algn="ctr">
              <a:spcAft>
                <a:spcPts val="600"/>
              </a:spcAft>
              <a:buClr>
                <a:schemeClr val="tx2"/>
              </a:buClr>
            </a:pPr>
            <a:r>
              <a:rPr lang="en-US" sz="2000" b="1" u="sng" dirty="0" smtClean="0"/>
              <a:t>QUALITY ASSURANCE </a:t>
            </a:r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Quality Management Plan defines the QA-related policies, procedures, roles and responsibilities for the study</a:t>
            </a:r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Quality Assurance Project Plans document the planning, implementation and assessment procedures for individual research projects</a:t>
            </a:r>
          </a:p>
          <a:p>
            <a:pPr marL="690563" lvl="1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latin typeface="+mn-lt"/>
              </a:rPr>
              <a:t>Available at www.epa.gov/hfstudy</a:t>
            </a:r>
          </a:p>
          <a:p>
            <a:pPr marL="457200" indent="-457200">
              <a:buClr>
                <a:schemeClr val="tx2"/>
              </a:buClr>
            </a:pPr>
            <a:endParaRPr lang="en-US" sz="2000" dirty="0" smtClean="0">
              <a:latin typeface="+mn-lt"/>
            </a:endParaRPr>
          </a:p>
          <a:p>
            <a:pPr marL="457200" indent="-457200" algn="ctr">
              <a:spcAft>
                <a:spcPts val="600"/>
              </a:spcAft>
              <a:buClr>
                <a:schemeClr val="tx2"/>
              </a:buClr>
            </a:pPr>
            <a:r>
              <a:rPr lang="en-US" sz="2000" b="1" u="sng" dirty="0" smtClean="0"/>
              <a:t>PEER REVIEW</a:t>
            </a:r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Products for individual research projects will undergo external peer review through scientific journals, letter reviews or </a:t>
            </a:r>
            <a:r>
              <a:rPr lang="en-US" sz="2000" i="1" dirty="0" smtClean="0">
                <a:latin typeface="+mn-lt"/>
              </a:rPr>
              <a:t>ad hoc </a:t>
            </a:r>
            <a:r>
              <a:rPr lang="en-US" sz="2000" dirty="0" smtClean="0">
                <a:latin typeface="+mn-lt"/>
              </a:rPr>
              <a:t>panels</a:t>
            </a:r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Report of results has been classified as a Highly Influential Scientific Assessment</a:t>
            </a:r>
          </a:p>
          <a:p>
            <a:pPr marL="690563" lvl="1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latin typeface="+mn-lt"/>
              </a:rPr>
              <a:t>Peer review will be conducted by the EPA’s Science Advisory Board</a:t>
            </a:r>
          </a:p>
          <a:p>
            <a:pPr marL="457200" indent="-457200">
              <a:buClr>
                <a:schemeClr val="tx2"/>
              </a:buClr>
            </a:pP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353597" y="1360967"/>
          <a:ext cx="8508522" cy="363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4581" y="5164169"/>
            <a:ext cx="7522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Report of results </a:t>
            </a:r>
            <a:r>
              <a:rPr lang="en-US" dirty="0" smtClean="0"/>
              <a:t>will include a synthesis of available results from the research projects described in the progress report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5035" y="4019466"/>
            <a:ext cx="4344556" cy="595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Roundtables, Workshops and Webinars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51533" y="135960"/>
            <a:ext cx="668057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9</a:t>
            </a:r>
          </a:p>
          <a:p>
            <a:pPr algn="ctr">
              <a:lnSpc>
                <a:spcPts val="34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Research Progress Summary and Next Steps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885" y="2340529"/>
            <a:ext cx="10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2012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799344" y="2340529"/>
            <a:ext cx="10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2014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014284" y="2340529"/>
            <a:ext cx="241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2013 – 2014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775637" y="2525195"/>
            <a:ext cx="7655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70296" y="2525195"/>
            <a:ext cx="65917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807844" y="531629"/>
            <a:ext cx="8251105" cy="5762848"/>
            <a:chOff x="497875" y="533402"/>
            <a:chExt cx="8590774" cy="6075849"/>
          </a:xfrm>
        </p:grpSpPr>
        <p:grpSp>
          <p:nvGrpSpPr>
            <p:cNvPr id="46" name="Group 45"/>
            <p:cNvGrpSpPr/>
            <p:nvPr/>
          </p:nvGrpSpPr>
          <p:grpSpPr>
            <a:xfrm>
              <a:off x="3530461" y="533402"/>
              <a:ext cx="5558188" cy="6064635"/>
              <a:chOff x="3530461" y="533402"/>
              <a:chExt cx="5558188" cy="606463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530461" y="611870"/>
                <a:ext cx="1650376" cy="5986167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700" dirty="0" smtClean="0">
                    <a:solidFill>
                      <a:schemeClr val="bg1"/>
                    </a:solidFill>
                    <a:latin typeface="Calibri" pitchFamily="34" charset="0"/>
                  </a:rPr>
                  <a:t>Technical Workshops</a:t>
                </a:r>
              </a:p>
              <a:p>
                <a:pPr algn="ctr"/>
                <a:endParaRPr lang="en-US" sz="6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400" b="0" i="1" dirty="0" smtClean="0">
                    <a:solidFill>
                      <a:schemeClr val="bg1"/>
                    </a:solidFill>
                  </a:rPr>
                  <a:t>Discuss specific technical topics identified by Roundtables. </a:t>
                </a:r>
              </a:p>
              <a:p>
                <a:pPr algn="ctr"/>
                <a:endParaRPr lang="en-US" sz="1400" b="0" i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600" b="0" i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600" b="0" i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2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302609" y="533402"/>
                <a:ext cx="3786040" cy="6053428"/>
                <a:chOff x="5302609" y="533402"/>
                <a:chExt cx="3786040" cy="6053428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6860578" y="575967"/>
                  <a:ext cx="1530636" cy="5999651"/>
                  <a:chOff x="6860578" y="575967"/>
                  <a:chExt cx="1530636" cy="5999651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6860578" y="575967"/>
                    <a:ext cx="1530636" cy="5999651"/>
                    <a:chOff x="6860578" y="575967"/>
                    <a:chExt cx="1530636" cy="5999651"/>
                  </a:xfrm>
                </p:grpSpPr>
                <p:sp>
                  <p:nvSpPr>
                    <p:cNvPr id="17" name="Rounded Rectangle 16"/>
                    <p:cNvSpPr/>
                    <p:nvPr/>
                  </p:nvSpPr>
                  <p:spPr>
                    <a:xfrm>
                      <a:off x="6860579" y="575967"/>
                      <a:ext cx="1530634" cy="2479693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Technical Roundtables</a:t>
                      </a: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" name="Rounded Rectangle 2"/>
                    <p:cNvSpPr/>
                    <p:nvPr/>
                  </p:nvSpPr>
                  <p:spPr>
                    <a:xfrm>
                      <a:off x="6860578" y="5333997"/>
                      <a:ext cx="1530635" cy="1241621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" name="Rounded Rectangle 3"/>
                    <p:cNvSpPr/>
                    <p:nvPr/>
                  </p:nvSpPr>
                  <p:spPr>
                    <a:xfrm>
                      <a:off x="6860579" y="3101777"/>
                      <a:ext cx="1530635" cy="2209800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6936779" y="1391746"/>
                      <a:ext cx="1333035" cy="762000"/>
                    </a:xfrm>
                    <a:prstGeom prst="ellipse">
                      <a:avLst/>
                    </a:prstGeom>
                    <a:solidFill>
                      <a:schemeClr val="bg1">
                        <a:lumMod val="50000"/>
                        <a:alpha val="4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6936779" y="2229946"/>
                      <a:ext cx="1333035" cy="758952"/>
                    </a:xfrm>
                    <a:prstGeom prst="ellipse">
                      <a:avLst/>
                    </a:prstGeom>
                    <a:solidFill>
                      <a:schemeClr val="bg1">
                        <a:lumMod val="50000"/>
                        <a:alpha val="4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6936779" y="3550041"/>
                      <a:ext cx="1333035" cy="758952"/>
                    </a:xfrm>
                    <a:prstGeom prst="ellipse">
                      <a:avLst/>
                    </a:prstGeom>
                    <a:solidFill>
                      <a:schemeClr val="bg1">
                        <a:lumMod val="50000"/>
                        <a:alpha val="4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6936779" y="4388241"/>
                      <a:ext cx="1333035" cy="758952"/>
                    </a:xfrm>
                    <a:prstGeom prst="ellipse">
                      <a:avLst/>
                    </a:prstGeom>
                    <a:solidFill>
                      <a:schemeClr val="bg1">
                        <a:lumMod val="50000"/>
                        <a:alpha val="4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6947850" y="5618651"/>
                      <a:ext cx="1333035" cy="758952"/>
                    </a:xfrm>
                    <a:prstGeom prst="ellipse">
                      <a:avLst/>
                    </a:prstGeom>
                    <a:solidFill>
                      <a:schemeClr val="bg1">
                        <a:lumMod val="50000"/>
                        <a:alpha val="4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863562" y="1306892"/>
                    <a:ext cx="1505556" cy="5013418"/>
                  </a:xfrm>
                  <a:prstGeom prst="rect">
                    <a:avLst/>
                  </a:prstGeom>
                  <a:solidFill>
                    <a:schemeClr val="bg1">
                      <a:alpha val="26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600" dirty="0" smtClean="0">
                      <a:solidFill>
                        <a:schemeClr val="bg1"/>
                      </a:solidFill>
                      <a:latin typeface="+mn-lt"/>
                    </a:endParaRPr>
                  </a:p>
                  <a:p>
                    <a:pPr algn="ctr"/>
                    <a:endParaRPr lang="en-US" sz="600" dirty="0" smtClean="0">
                      <a:solidFill>
                        <a:schemeClr val="bg1"/>
                      </a:solidFill>
                      <a:latin typeface="+mn-lt"/>
                    </a:endParaRPr>
                  </a:p>
                  <a:p>
                    <a:pPr algn="ctr"/>
                    <a:endParaRPr lang="en-US" sz="600" dirty="0" smtClean="0">
                      <a:solidFill>
                        <a:schemeClr val="bg1"/>
                      </a:solidFill>
                      <a:latin typeface="+mn-lt"/>
                    </a:endParaRPr>
                  </a:p>
                  <a:p>
                    <a:pPr algn="ctr"/>
                    <a:endParaRPr lang="en-US" sz="600" dirty="0" smtClean="0">
                      <a:solidFill>
                        <a:schemeClr val="bg1"/>
                      </a:solidFill>
                      <a:latin typeface="+mn-lt"/>
                    </a:endParaRPr>
                  </a:p>
                  <a:p>
                    <a:pPr algn="ctr"/>
                    <a:endParaRPr lang="en-US" sz="600" dirty="0" smtClean="0">
                      <a:solidFill>
                        <a:schemeClr val="bg1"/>
                      </a:solidFill>
                      <a:latin typeface="+mn-lt"/>
                    </a:endParaRPr>
                  </a:p>
                  <a:p>
                    <a:pPr algn="ctr"/>
                    <a:endParaRPr lang="en-US" sz="1500" b="1" i="1" dirty="0" smtClean="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  <a:p>
                    <a:pPr algn="ctr"/>
                    <a:r>
                      <a:rPr lang="en-US" sz="1500" b="1" i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Reconvene in Summer </a:t>
                    </a:r>
                    <a:r>
                      <a:rPr lang="en-US" sz="1500" b="1" i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2013 to provide </a:t>
                    </a:r>
                    <a:r>
                      <a:rPr lang="en-US" sz="1500" b="1" i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continuity of stakeholder input.</a:t>
                    </a:r>
                  </a:p>
                  <a:p>
                    <a:pPr algn="ctr"/>
                    <a:endParaRPr lang="en-US" sz="1500" b="1" i="1" dirty="0" smtClean="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  <a:p>
                    <a:pPr algn="ctr"/>
                    <a:r>
                      <a:rPr lang="en-US" sz="1500" b="1" i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Present and discuss EPA’s scientific research approach and progress</a:t>
                    </a:r>
                    <a:r>
                      <a:rPr lang="en-US" sz="1600" b="1" i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.</a:t>
                    </a:r>
                    <a:endParaRPr lang="en-US" sz="1600" b="1" i="1" dirty="0">
                      <a:latin typeface="Calibri" pitchFamily="34" charset="0"/>
                    </a:endParaRPr>
                  </a:p>
                  <a:p>
                    <a:pPr algn="ctr"/>
                    <a:endParaRPr lang="en-US" sz="1600" b="1" i="1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600" b="1" i="1" dirty="0"/>
                  </a:p>
                  <a:p>
                    <a:pPr algn="ctr"/>
                    <a:endParaRPr lang="en-US" sz="1600" b="1" i="1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400" b="1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" name="Rounded Rectangle 15"/>
                <p:cNvSpPr/>
                <p:nvPr/>
              </p:nvSpPr>
              <p:spPr>
                <a:xfrm>
                  <a:off x="5302609" y="609599"/>
                  <a:ext cx="1408616" cy="5954809"/>
                </a:xfrm>
                <a:prstGeom prst="roundRect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Calibri" pitchFamily="34" charset="0"/>
                    </a:rPr>
                    <a:t>SAB Meeting</a:t>
                  </a:r>
                </a:p>
                <a:p>
                  <a:pPr algn="ctr"/>
                  <a:endParaRPr lang="en-US" sz="6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6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6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6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600" i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Calibri" pitchFamily="34" charset="0"/>
                    </a:rPr>
                    <a:t>Public face-to-face meeting of the SAB ad hoc Hydraulic Fracturing Advisory Panel. EPA will brief the SAB regarding the 2012 progress report.</a:t>
                  </a:r>
                </a:p>
                <a:p>
                  <a:pPr algn="ctr"/>
                  <a:endParaRPr lang="en-US" sz="1400" i="1" dirty="0" smtClean="0">
                    <a:solidFill>
                      <a:schemeClr val="tx1"/>
                    </a:solidFill>
                    <a:latin typeface="Calibri" pitchFamily="34" charset="0"/>
                  </a:endParaRPr>
                </a:p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Calibri" pitchFamily="34" charset="0"/>
                    </a:rPr>
                    <a:t>March 2013</a:t>
                  </a:r>
                </a:p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 rot="16200000">
                  <a:off x="5757500" y="3255680"/>
                  <a:ext cx="6053428" cy="608871"/>
                </a:xfrm>
                <a:prstGeom prst="roundRect">
                  <a:avLst/>
                </a:prstGeom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softEdge rad="63500"/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700" dirty="0" smtClean="0">
                      <a:solidFill>
                        <a:schemeClr val="bg1"/>
                      </a:solidFill>
                    </a:rPr>
                    <a:t>Report of Results </a:t>
                  </a:r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497875" y="587178"/>
              <a:ext cx="2933862" cy="6022073"/>
              <a:chOff x="497875" y="587178"/>
              <a:chExt cx="2933862" cy="6022073"/>
            </a:xfrm>
          </p:grpSpPr>
          <p:sp>
            <p:nvSpPr>
              <p:cNvPr id="14" name="Rounded Rectangle 13"/>
              <p:cNvSpPr/>
              <p:nvPr/>
            </p:nvSpPr>
            <p:spPr>
              <a:xfrm rot="16200000">
                <a:off x="209400" y="3386644"/>
                <a:ext cx="6021802" cy="422872"/>
              </a:xfrm>
              <a:prstGeom prst="round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635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 smtClean="0">
                    <a:solidFill>
                      <a:schemeClr val="bg1"/>
                    </a:solidFill>
                  </a:rPr>
                  <a:t>Webinar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97875" y="587178"/>
                <a:ext cx="2502125" cy="6022073"/>
                <a:chOff x="497875" y="587178"/>
                <a:chExt cx="2502125" cy="6022073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497875" y="589452"/>
                  <a:ext cx="2026137" cy="6019799"/>
                  <a:chOff x="497875" y="589452"/>
                  <a:chExt cx="2026137" cy="6019799"/>
                </a:xfrm>
              </p:grpSpPr>
              <p:sp>
                <p:nvSpPr>
                  <p:cNvPr id="13" name="Left Brace 12"/>
                  <p:cNvSpPr/>
                  <p:nvPr/>
                </p:nvSpPr>
                <p:spPr>
                  <a:xfrm rot="10800000">
                    <a:off x="2169762" y="654438"/>
                    <a:ext cx="354250" cy="5730606"/>
                  </a:xfrm>
                  <a:prstGeom prst="leftBrace">
                    <a:avLst>
                      <a:gd name="adj1" fmla="val 73730"/>
                      <a:gd name="adj2" fmla="val 50141"/>
                    </a:avLst>
                  </a:prstGeom>
                  <a:ln w="635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497875" y="589452"/>
                    <a:ext cx="1681150" cy="6019799"/>
                    <a:chOff x="497875" y="589452"/>
                    <a:chExt cx="1681150" cy="6019799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497875" y="589452"/>
                      <a:ext cx="1647938" cy="2514600"/>
                      <a:chOff x="497875" y="589452"/>
                      <a:chExt cx="1647938" cy="2514600"/>
                    </a:xfrm>
                  </p:grpSpPr>
                  <p:sp>
                    <p:nvSpPr>
                      <p:cNvPr id="7" name="Rounded Rectangle 6"/>
                      <p:cNvSpPr/>
                      <p:nvPr/>
                    </p:nvSpPr>
                    <p:spPr>
                      <a:xfrm>
                        <a:off x="542153" y="589452"/>
                        <a:ext cx="1560880" cy="2514600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</p:spPr>
                    <p:style>
                      <a:lnRef idx="0">
                        <a:schemeClr val="accent3"/>
                      </a:lnRef>
                      <a:fillRef idx="3">
                        <a:schemeClr val="accent3"/>
                      </a:fillRef>
                      <a:effectRef idx="3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" name="Oval 7"/>
                      <p:cNvSpPr/>
                      <p:nvPr/>
                    </p:nvSpPr>
                    <p:spPr>
                      <a:xfrm>
                        <a:off x="628133" y="1427652"/>
                        <a:ext cx="1348312" cy="7620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3F80CD"/>
                          </a:gs>
                          <a:gs pos="80000">
                            <a:schemeClr val="accent1">
                              <a:shade val="93000"/>
                              <a:satMod val="130000"/>
                            </a:schemeClr>
                          </a:gs>
                          <a:gs pos="100000">
                            <a:schemeClr val="accent1">
                              <a:shade val="94000"/>
                              <a:satMod val="135000"/>
                            </a:schemeClr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5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Water Acquisition</a:t>
                        </a:r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628133" y="2265853"/>
                        <a:ext cx="1348312" cy="758952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3F80CD"/>
                          </a:gs>
                          <a:gs pos="80000">
                            <a:schemeClr val="accent1">
                              <a:shade val="93000"/>
                              <a:satMod val="130000"/>
                            </a:schemeClr>
                          </a:gs>
                          <a:gs pos="100000">
                            <a:schemeClr val="accent1">
                              <a:shade val="94000"/>
                              <a:satMod val="135000"/>
                            </a:schemeClr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300" dirty="0" smtClean="0">
                            <a:latin typeface="Calibri" pitchFamily="34" charset="0"/>
                          </a:rPr>
                          <a:t>Chemical Mixing</a:t>
                        </a:r>
                        <a:endParaRPr lang="en-US" sz="1300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497875" y="1145273"/>
                        <a:ext cx="164793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300" b="1" dirty="0" smtClean="0">
                            <a:solidFill>
                              <a:schemeClr val="tx1"/>
                            </a:solidFill>
                            <a:latin typeface="Calibri" pitchFamily="34" charset="0"/>
                          </a:rPr>
                          <a:t>November 14</a:t>
                        </a:r>
                        <a:endParaRPr lang="en-US" sz="1300" b="1" dirty="0">
                          <a:solidFill>
                            <a:schemeClr val="tx1"/>
                          </a:solidFill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" name="Rectangle 20"/>
                      <p:cNvSpPr/>
                      <p:nvPr/>
                    </p:nvSpPr>
                    <p:spPr>
                      <a:xfrm>
                        <a:off x="595844" y="623084"/>
                        <a:ext cx="1423219" cy="64633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170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Technical Roundtables</a:t>
                        </a:r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31087" y="5313851"/>
                      <a:ext cx="1647938" cy="1295400"/>
                      <a:chOff x="531087" y="5313851"/>
                      <a:chExt cx="1647938" cy="1295400"/>
                    </a:xfrm>
                  </p:grpSpPr>
                  <p:sp>
                    <p:nvSpPr>
                      <p:cNvPr id="5" name="Rounded Rectangle 4"/>
                      <p:cNvSpPr/>
                      <p:nvPr/>
                    </p:nvSpPr>
                    <p:spPr>
                      <a:xfrm>
                        <a:off x="542153" y="5313851"/>
                        <a:ext cx="1560880" cy="1295400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</p:spPr>
                    <p:style>
                      <a:lnRef idx="0">
                        <a:schemeClr val="accent3"/>
                      </a:lnRef>
                      <a:fillRef idx="3">
                        <a:schemeClr val="accent3"/>
                      </a:fillRef>
                      <a:effectRef idx="3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628133" y="5618652"/>
                        <a:ext cx="1348312" cy="758952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3F80CD"/>
                          </a:gs>
                          <a:gs pos="80000">
                            <a:schemeClr val="accent1">
                              <a:shade val="93000"/>
                              <a:satMod val="130000"/>
                            </a:schemeClr>
                          </a:gs>
                          <a:gs pos="100000">
                            <a:schemeClr val="accent1">
                              <a:shade val="94000"/>
                              <a:satMod val="135000"/>
                            </a:schemeClr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050" dirty="0" smtClean="0">
                            <a:latin typeface="Calibri" pitchFamily="34" charset="0"/>
                          </a:rPr>
                          <a:t>Wastewater Treatment &amp; Waste Disposal</a:t>
                        </a:r>
                        <a:endParaRPr lang="en-US" sz="1050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531087" y="5325062"/>
                        <a:ext cx="1647938" cy="3082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300" b="1" dirty="0" smtClean="0">
                            <a:solidFill>
                              <a:schemeClr val="tx1"/>
                            </a:solidFill>
                            <a:latin typeface="Calibri" pitchFamily="34" charset="0"/>
                          </a:rPr>
                          <a:t>November 16</a:t>
                        </a:r>
                        <a:endParaRPr lang="en-US" sz="1300" b="1" dirty="0">
                          <a:solidFill>
                            <a:schemeClr val="tx1"/>
                          </a:solidFill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497875" y="3128861"/>
                      <a:ext cx="1647938" cy="2169041"/>
                      <a:chOff x="497875" y="3128861"/>
                      <a:chExt cx="1647938" cy="2169041"/>
                    </a:xfrm>
                  </p:grpSpPr>
                  <p:sp>
                    <p:nvSpPr>
                      <p:cNvPr id="6" name="Rounded Rectangle 5"/>
                      <p:cNvSpPr/>
                      <p:nvPr/>
                    </p:nvSpPr>
                    <p:spPr>
                      <a:xfrm>
                        <a:off x="542153" y="3128861"/>
                        <a:ext cx="1560880" cy="2169041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</p:spPr>
                    <p:style>
                      <a:lnRef idx="0">
                        <a:schemeClr val="accent3"/>
                      </a:lnRef>
                      <a:fillRef idx="3">
                        <a:schemeClr val="accent3"/>
                      </a:fillRef>
                      <a:effectRef idx="3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497875" y="3247516"/>
                        <a:ext cx="164793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300" b="1" dirty="0" smtClean="0">
                            <a:solidFill>
                              <a:schemeClr val="tx1"/>
                            </a:solidFill>
                            <a:latin typeface="Calibri" pitchFamily="34" charset="0"/>
                          </a:rPr>
                          <a:t>November 15</a:t>
                        </a:r>
                        <a:endParaRPr lang="en-US" sz="1300" b="1" dirty="0">
                          <a:solidFill>
                            <a:schemeClr val="tx1"/>
                          </a:solidFill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31" name="Oval 30"/>
                      <p:cNvSpPr/>
                      <p:nvPr/>
                    </p:nvSpPr>
                    <p:spPr>
                      <a:xfrm>
                        <a:off x="628133" y="3561252"/>
                        <a:ext cx="1348312" cy="758952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3F80CD"/>
                          </a:gs>
                          <a:gs pos="80000">
                            <a:schemeClr val="accent1">
                              <a:shade val="93000"/>
                              <a:satMod val="130000"/>
                            </a:schemeClr>
                          </a:gs>
                          <a:gs pos="100000">
                            <a:schemeClr val="accent1">
                              <a:shade val="94000"/>
                              <a:satMod val="135000"/>
                            </a:schemeClr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300" dirty="0" smtClean="0">
                            <a:latin typeface="Calibri" pitchFamily="34" charset="0"/>
                          </a:rPr>
                          <a:t>Well Injection</a:t>
                        </a:r>
                        <a:endParaRPr lang="en-US" sz="1300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617062" y="4399452"/>
                        <a:ext cx="1348312" cy="758952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3F80CD"/>
                          </a:gs>
                          <a:gs pos="80000">
                            <a:schemeClr val="accent1">
                              <a:shade val="93000"/>
                              <a:satMod val="130000"/>
                            </a:schemeClr>
                          </a:gs>
                          <a:gs pos="100000">
                            <a:schemeClr val="accent1">
                              <a:shade val="94000"/>
                              <a:satMod val="135000"/>
                            </a:schemeClr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100" dirty="0" smtClean="0">
                            <a:latin typeface="Calibri" pitchFamily="34" charset="0"/>
                          </a:rPr>
                          <a:t>Flowback &amp; Produced Water</a:t>
                        </a:r>
                        <a:endParaRPr lang="en-US" sz="1100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3" name="Rounded Rectangle 32"/>
                <p:cNvSpPr/>
                <p:nvPr/>
              </p:nvSpPr>
              <p:spPr>
                <a:xfrm rot="16200000">
                  <a:off x="-224000" y="3384982"/>
                  <a:ext cx="6021803" cy="426196"/>
                </a:xfrm>
                <a:prstGeom prst="roundRect">
                  <a:avLst/>
                </a:prstGeom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softEdge rad="63500"/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700" dirty="0" smtClean="0">
                      <a:solidFill>
                        <a:schemeClr val="bg1"/>
                      </a:solidFill>
                    </a:rPr>
                    <a:t>Release of 2012 Progress Report</a:t>
                  </a:r>
                </a:p>
              </p:txBody>
            </p:sp>
          </p:grpSp>
        </p:grp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657619" y="3292540"/>
          <a:ext cx="1679925" cy="252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992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February 25, 2013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Analytical Chemical Methods Workshop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April 2013 (est.)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Well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Construction / Operation and Subsurface Modeling</a:t>
                      </a:r>
                    </a:p>
                    <a:p>
                      <a:endParaRPr lang="en-US" sz="500" b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Wastewater Treatment and Modeling</a:t>
                      </a: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June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2013 (est.)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Water Acquisition</a:t>
                      </a:r>
                    </a:p>
                    <a:p>
                      <a:pPr algn="l"/>
                      <a:endParaRPr lang="en-US" sz="500" b="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Case Studies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6060" y="0"/>
            <a:ext cx="7717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</a:rPr>
              <a:t>Technical Stakeholder Engagement for EPA’s </a:t>
            </a:r>
            <a:r>
              <a:rPr lang="en-US" sz="1650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</a:rPr>
              <a:t>Study of the Potential Impacts of Hydraulic Fracturing on Drinking Water Resources</a:t>
            </a:r>
            <a:endParaRPr lang="en-US" sz="1650" b="1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370" y="6392971"/>
            <a:ext cx="8713388" cy="307777"/>
            <a:chOff x="462526" y="6552466"/>
            <a:chExt cx="8148075" cy="307777"/>
          </a:xfrm>
        </p:grpSpPr>
        <p:sp>
          <p:nvSpPr>
            <p:cNvPr id="28" name="TextBox 27"/>
            <p:cNvSpPr txBox="1"/>
            <p:nvPr/>
          </p:nvSpPr>
          <p:spPr>
            <a:xfrm>
              <a:off x="462526" y="6552466"/>
              <a:ext cx="2557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  <a:ea typeface="+mn-ea"/>
                </a:rPr>
                <a:t>Peer Review Ongoing </a:t>
              </a:r>
              <a:endParaRPr lang="en-US" sz="1400" dirty="0">
                <a:latin typeface="+mn-lt"/>
                <a:ea typeface="+mn-ea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199165" y="6628665"/>
              <a:ext cx="6411436" cy="218711"/>
            </a:xfrm>
            <a:prstGeom prst="rightArrow">
              <a:avLst/>
            </a:prstGeom>
            <a:solidFill>
              <a:srgbClr val="4675BA"/>
            </a:solidFill>
            <a:ln>
              <a:solidFill>
                <a:srgbClr val="4675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ounded Rectangle 50"/>
          <p:cNvSpPr/>
          <p:nvPr/>
        </p:nvSpPr>
        <p:spPr>
          <a:xfrm rot="16200000">
            <a:off x="-2450858" y="3120599"/>
            <a:ext cx="5709684" cy="638066"/>
          </a:xfrm>
          <a:prstGeom prst="roundRect">
            <a:avLst/>
          </a:prstGeom>
          <a:solidFill>
            <a:srgbClr val="CD737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dirty="0" smtClean="0">
                <a:solidFill>
                  <a:schemeClr val="bg1"/>
                </a:solidFill>
              </a:rPr>
              <a:t>FEDERAL REEGISTER NOTICE</a:t>
            </a:r>
            <a:r>
              <a:rPr lang="en-US" sz="1150" b="1" dirty="0" smtClean="0">
                <a:solidFill>
                  <a:schemeClr val="bg1"/>
                </a:solidFill>
              </a:rPr>
              <a:t> </a:t>
            </a:r>
            <a:r>
              <a:rPr lang="en-US" sz="1150" dirty="0" smtClean="0">
                <a:solidFill>
                  <a:schemeClr val="bg1"/>
                </a:solidFill>
              </a:rPr>
              <a:t>to Request Data from the Public to Inform Ongoing Research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November 9,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42949" y="305902"/>
            <a:ext cx="6090944" cy="754743"/>
          </a:xfrm>
        </p:spPr>
        <p:txBody>
          <a:bodyPr/>
          <a:lstStyle/>
          <a:p>
            <a:r>
              <a:rPr lang="en-US" dirty="0" smtClean="0"/>
              <a:t>Technical Roundtables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9346" y="1043435"/>
            <a:ext cx="881619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chemeClr val="tx2"/>
              </a:buClr>
            </a:pPr>
            <a:r>
              <a:rPr lang="en-US" sz="2000" b="1" u="sng" dirty="0" smtClean="0"/>
              <a:t>PURPOSE</a:t>
            </a:r>
            <a:endParaRPr lang="en-US" sz="2000" b="1" i="1" u="sng" dirty="0" smtClean="0"/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/>
              <a:t>EPA presented more detailed information on research underway</a:t>
            </a:r>
          </a:p>
          <a:p>
            <a:pPr marL="800100" lvl="1" indent="-3429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‒"/>
            </a:pPr>
            <a:r>
              <a:rPr lang="en-US" sz="2000" dirty="0" smtClean="0"/>
              <a:t>One roundtable for each stage of the hydraulic fracturing water cycle</a:t>
            </a:r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/>
              <a:t>Allow participants to nominate topics for technical workshops</a:t>
            </a:r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/>
              <a:t>Seek a broad and balanced range of data and expertise from stakeholders</a:t>
            </a:r>
          </a:p>
          <a:p>
            <a:pPr marL="800100" lvl="1" indent="-3429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‒"/>
            </a:pPr>
            <a:r>
              <a:rPr lang="en-US" sz="2000" dirty="0" smtClean="0"/>
              <a:t>Participants from the oil and gas industry, water industry, non-governmental organizations, local and state agencies, tribes and the academic community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4515" y="4056476"/>
          <a:ext cx="6668085" cy="2626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10485"/>
                <a:gridCol w="1828800"/>
                <a:gridCol w="18288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Participants:  November 14-16, 2012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Stakeholder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Observers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Oil and</a:t>
                      </a:r>
                      <a:r>
                        <a:rPr lang="en-US" sz="1400" baseline="0" dirty="0" smtClean="0"/>
                        <a:t> gas industry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</a:t>
                      </a: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Water industry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Non-governmental organizations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State/local governments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</a:t>
                      </a: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Tribes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</a:t>
                      </a:r>
                      <a:endParaRPr lang="en-US" sz="1400" i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457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631" y="152400"/>
            <a:ext cx="6400800" cy="1066800"/>
          </a:xfrm>
        </p:spPr>
        <p:txBody>
          <a:bodyPr/>
          <a:lstStyle/>
          <a:p>
            <a:r>
              <a:rPr lang="en-US" dirty="0" smtClean="0"/>
              <a:t>Technical Roundtables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41" y="1290430"/>
            <a:ext cx="8508150" cy="3897669"/>
          </a:xfrm>
        </p:spPr>
        <p:txBody>
          <a:bodyPr/>
          <a:lstStyle/>
          <a:p>
            <a:pPr marL="234950" indent="-23495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1" dirty="0" smtClean="0"/>
              <a:t>Water Acquisition:</a:t>
            </a:r>
            <a:r>
              <a:rPr lang="en-US" sz="1800" dirty="0" smtClean="0"/>
              <a:t> water availability and use; modeling; sources of water for hydraulic fracturing operations; potential impacts on water systems; recycling flowback waters</a:t>
            </a:r>
          </a:p>
          <a:p>
            <a:pPr marL="234950" indent="-23495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1" dirty="0" smtClean="0"/>
              <a:t>Chemical Mixing:</a:t>
            </a:r>
            <a:r>
              <a:rPr lang="en-US" sz="1800" dirty="0" smtClean="0"/>
              <a:t> analytical methods; trends in use of chemicals; indicator compounds; lifecycle assessment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1" dirty="0" smtClean="0"/>
              <a:t>Well Injection: </a:t>
            </a:r>
            <a:r>
              <a:rPr lang="en-US" sz="1800" dirty="0" smtClean="0"/>
              <a:t>well construction/operation; modeling assumptions, parameters and uncertainty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1" dirty="0" smtClean="0"/>
              <a:t>Flowback and Produced Water: </a:t>
            </a:r>
            <a:r>
              <a:rPr lang="en-US" sz="1800" dirty="0" smtClean="0"/>
              <a:t>spills database analysis; retrospective case studies; information on state databases available in Texas, Wyoming and Alabama; monitoring strategies for indicator compounds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1" dirty="0" smtClean="0"/>
              <a:t>Wastewater Treatment and Waste Disposal: </a:t>
            </a:r>
            <a:r>
              <a:rPr lang="en-US" sz="1800" dirty="0" smtClean="0"/>
              <a:t>wastewater treatability studies; residuals; validation of optimized methods for DBP studies; regional differences in wastewater practices; radioactive constituents; reused and reinjected wastewater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01418" y="5623942"/>
            <a:ext cx="7341165" cy="850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Materials from the Technical Roundtables are available at</a:t>
            </a:r>
          </a:p>
          <a:p>
            <a:pPr algn="ctr"/>
            <a:r>
              <a:rPr lang="en-US" sz="2000" b="1" dirty="0" smtClean="0"/>
              <a:t>http://epa.gov/hfstudy/techwork13.html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background</a:t>
            </a:r>
          </a:p>
          <a:p>
            <a:r>
              <a:rPr lang="en-US" dirty="0" smtClean="0"/>
              <a:t>Progress report</a:t>
            </a:r>
          </a:p>
          <a:p>
            <a:r>
              <a:rPr lang="en-US" dirty="0" smtClean="0"/>
              <a:t>Stakeholder engagement </a:t>
            </a:r>
          </a:p>
          <a:p>
            <a:pPr lvl="1"/>
            <a:r>
              <a:rPr lang="en-US" dirty="0" smtClean="0"/>
              <a:t> Technical Roundtables update</a:t>
            </a:r>
          </a:p>
          <a:p>
            <a:pPr lvl="1"/>
            <a:r>
              <a:rPr lang="en-US" dirty="0" smtClean="0"/>
              <a:t> Next steps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17486" y="305902"/>
            <a:ext cx="4941870" cy="75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rgbClr val="0070B9"/>
                </a:solidFill>
                <a:latin typeface="+mj-lt"/>
                <a:ea typeface="+mj-ea"/>
                <a:cs typeface="ＭＳ Ｐゴシック"/>
              </a:rPr>
              <a:t>Webinar Outline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3870261"/>
            <a:ext cx="7545388" cy="2362200"/>
          </a:xfrm>
        </p:spPr>
        <p:txBody>
          <a:bodyPr/>
          <a:lstStyle/>
          <a:p>
            <a:pPr marL="457200" indent="-457200" algn="ctr"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sz="2000" b="1" u="sng" dirty="0" smtClean="0"/>
              <a:t>IDENTIFYING TECHNICAL WORKSHOPS PARTICIPANTS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Nomination for Technical Workshop on Analytical Chemical Methods closes on January 8, 2013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Subject matter experts: submit resume and short abstract to participate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Registration for remaining workshops will open in January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94631" y="152400"/>
            <a:ext cx="6400800" cy="1066800"/>
          </a:xfrm>
        </p:spPr>
        <p:txBody>
          <a:bodyPr/>
          <a:lstStyle/>
          <a:p>
            <a:r>
              <a:rPr lang="en-US" dirty="0" smtClean="0"/>
              <a:t>Technical Workshops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5339" y="1159054"/>
          <a:ext cx="6181746" cy="2306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83574"/>
                <a:gridCol w="169817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Technical</a:t>
                      </a:r>
                      <a:r>
                        <a:rPr lang="en-US" baseline="0" dirty="0" smtClean="0"/>
                        <a:t> Workshop Topics and Dates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7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Date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Analytical Chemical</a:t>
                      </a:r>
                      <a:r>
                        <a:rPr lang="en-US" sz="1400" baseline="0" dirty="0" smtClean="0"/>
                        <a:t> Methods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February 25, 2013</a:t>
                      </a:r>
                      <a:endParaRPr lang="en-US" sz="140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Well Construction/Operation and Subsurface Modeling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April 2013 (est.)</a:t>
                      </a:r>
                      <a:endParaRPr lang="en-US" sz="140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Wastewater Treatment</a:t>
                      </a:r>
                      <a:r>
                        <a:rPr lang="en-US" sz="1400" baseline="0" dirty="0" smtClean="0"/>
                        <a:t> and Modeling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April 2013 (est.)</a:t>
                      </a:r>
                      <a:endParaRPr lang="en-US" sz="140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Water Acquisition Modeling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June 2013 (est.)</a:t>
                      </a:r>
                      <a:endParaRPr lang="en-US" sz="140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Case Studies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June 2013 (est.)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31901" y="6083300"/>
            <a:ext cx="6680198" cy="495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See www.epa.gov/hfstudy for application information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356" y="1049017"/>
            <a:ext cx="8014051" cy="4073389"/>
          </a:xfrm>
        </p:spPr>
        <p:txBody>
          <a:bodyPr/>
          <a:lstStyle/>
          <a:p>
            <a:pPr algn="ctr">
              <a:buNone/>
            </a:pPr>
            <a:r>
              <a:rPr lang="en-US" sz="2000" b="1" u="sng" kern="1200" dirty="0" smtClean="0">
                <a:latin typeface="Arial" charset="0"/>
                <a:ea typeface="ＭＳ Ｐゴシック" pitchFamily="28" charset="-128"/>
              </a:rPr>
              <a:t>WEBINARS</a:t>
            </a:r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/>
              <a:t>After technical workshops and roundtables in Summer 2013</a:t>
            </a:r>
          </a:p>
          <a:p>
            <a:pPr algn="ctr">
              <a:spcBef>
                <a:spcPts val="0"/>
              </a:spcBef>
              <a:buNone/>
            </a:pPr>
            <a:endParaRPr lang="en-US" sz="1000" b="1" u="sng" kern="1200" dirty="0" smtClean="0">
              <a:latin typeface="Arial" charset="0"/>
              <a:ea typeface="ＭＳ Ｐゴシック" pitchFamily="28" charset="-12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000" b="1" u="sng" kern="1200" dirty="0" smtClean="0">
                <a:latin typeface="Arial" charset="0"/>
                <a:ea typeface="ＭＳ Ｐゴシック" pitchFamily="28" charset="-128"/>
              </a:rPr>
              <a:t>INFORMATION REQUEST</a:t>
            </a:r>
          </a:p>
          <a:p>
            <a:r>
              <a:rPr lang="en-US" sz="2000" dirty="0" smtClean="0"/>
              <a:t>Federal Register Notice requesting relevant studies and data, particularly peer-reviewed studies (November 9, 2012)</a:t>
            </a:r>
          </a:p>
          <a:p>
            <a:pPr lvl="1"/>
            <a:r>
              <a:rPr lang="en-US" sz="2000" dirty="0" smtClean="0"/>
              <a:t>Available at </a:t>
            </a:r>
            <a:r>
              <a:rPr lang="en-US" sz="2000" dirty="0" smtClean="0">
                <a:hlinkClick r:id="rId3"/>
              </a:rPr>
              <a:t>https://federalregister.gov/a/2012-27452</a:t>
            </a:r>
            <a:endParaRPr lang="en-US" sz="2000" dirty="0" smtClean="0"/>
          </a:p>
          <a:p>
            <a:pPr lvl="1"/>
            <a:r>
              <a:rPr lang="en-US" sz="2000" dirty="0" smtClean="0"/>
              <a:t>To submit information:</a:t>
            </a:r>
          </a:p>
          <a:p>
            <a:pPr lvl="2"/>
            <a:r>
              <a:rPr lang="en-US" sz="2000" dirty="0" smtClean="0"/>
              <a:t>Follow the instructions at </a:t>
            </a:r>
            <a:r>
              <a:rPr lang="en-US" sz="2000" dirty="0" smtClean="0">
                <a:hlinkClick r:id="rId4"/>
              </a:rPr>
              <a:t>http://www.regulations.gov</a:t>
            </a:r>
            <a:r>
              <a:rPr lang="en-US" sz="2000" dirty="0" smtClean="0"/>
              <a:t> and identify your submission with Docket ID No. </a:t>
            </a:r>
            <a:r>
              <a:rPr lang="en-US" sz="2000" dirty="0" smtClean="0"/>
              <a:t>EPA-HQ-ORD-2010-0674 </a:t>
            </a:r>
            <a:endParaRPr lang="en-US" sz="2000" dirty="0" smtClean="0"/>
          </a:p>
          <a:p>
            <a:pPr lvl="2"/>
            <a:r>
              <a:rPr lang="en-US" sz="2000" dirty="0" smtClean="0"/>
              <a:t>Or email</a:t>
            </a:r>
            <a:r>
              <a:rPr lang="sv-SE" sz="2000" dirty="0" smtClean="0"/>
              <a:t> </a:t>
            </a:r>
            <a:r>
              <a:rPr lang="sv-SE" sz="2000" dirty="0" smtClean="0">
                <a:hlinkClick r:id="rId5"/>
              </a:rPr>
              <a:t>ord.docket@epa.gov</a:t>
            </a:r>
            <a:r>
              <a:rPr lang="sv-SE" sz="2000" dirty="0" smtClean="0"/>
              <a:t>, Attention Docket ID No. EPA-HQ-ORD-2010-0674</a:t>
            </a:r>
          </a:p>
          <a:p>
            <a:pPr lvl="2"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2000" b="1" u="sng" kern="1200" dirty="0" smtClean="0">
                <a:latin typeface="Arial" charset="0"/>
                <a:ea typeface="ＭＳ Ｐゴシック" pitchFamily="28" charset="-128"/>
              </a:rPr>
              <a:t>WEBSITE</a:t>
            </a:r>
          </a:p>
          <a:p>
            <a:r>
              <a:rPr lang="en-US" sz="2000" dirty="0" smtClean="0"/>
              <a:t>Study updates are available at www.epa.gov/hfstudy</a:t>
            </a:r>
          </a:p>
          <a:p>
            <a:r>
              <a:rPr lang="en-US" sz="2000" dirty="0" smtClean="0"/>
              <a:t>Sign up for email updates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16100" y="307397"/>
            <a:ext cx="7344642" cy="75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Other Stakeholder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899679" y="307397"/>
            <a:ext cx="7344642" cy="75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90809" y="2613837"/>
            <a:ext cx="7562381" cy="16303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See the website for more information:</a:t>
            </a:r>
          </a:p>
          <a:p>
            <a:pPr algn="ctr"/>
            <a:r>
              <a:rPr lang="en-US" sz="3200" b="1" dirty="0" smtClean="0"/>
              <a:t>www.epa.gov/hfstudy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78734" y="152400"/>
            <a:ext cx="6400800" cy="106680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Study Background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353445" y="3554144"/>
            <a:ext cx="6426200" cy="2076449"/>
          </a:xfrm>
        </p:spPr>
        <p:txBody>
          <a:bodyPr/>
          <a:lstStyle/>
          <a:p>
            <a:pPr eaLnBrk="1" hangingPunct="1">
              <a:lnSpc>
                <a:spcPct val="97000"/>
              </a:lnSpc>
            </a:pPr>
            <a:r>
              <a:rPr lang="en-US" sz="2800" dirty="0" smtClean="0"/>
              <a:t>Best available </a:t>
            </a:r>
            <a:r>
              <a:rPr lang="en-US" sz="2800" dirty="0" smtClean="0">
                <a:solidFill>
                  <a:schemeClr val="tx2"/>
                </a:solidFill>
              </a:rPr>
              <a:t>science</a:t>
            </a:r>
          </a:p>
          <a:p>
            <a:pPr eaLnBrk="1" hangingPunct="1">
              <a:lnSpc>
                <a:spcPct val="97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Independent </a:t>
            </a:r>
            <a:r>
              <a:rPr lang="en-US" sz="2800" dirty="0" smtClean="0"/>
              <a:t>sources of information</a:t>
            </a:r>
          </a:p>
          <a:p>
            <a:pPr eaLnBrk="1" hangingPunct="1">
              <a:lnSpc>
                <a:spcPct val="97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Transparent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peer-reviewed</a:t>
            </a:r>
            <a:r>
              <a:rPr lang="en-US" sz="2800" dirty="0" smtClean="0"/>
              <a:t> process</a:t>
            </a:r>
          </a:p>
          <a:p>
            <a:pPr eaLnBrk="1" hangingPunct="1">
              <a:lnSpc>
                <a:spcPct val="97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Consultation</a:t>
            </a:r>
            <a:r>
              <a:rPr lang="en-US" sz="2800" dirty="0" smtClean="0"/>
              <a:t> with others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0940" y="1504949"/>
            <a:ext cx="7485743" cy="198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B9"/>
              </a:buClr>
              <a:buSzPct val="9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In its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2010 Appropriations Committee Conference Report, Congress urged EPA to study the relationship between hydraulic fracturing and drinking water, using: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17486" y="305902"/>
            <a:ext cx="4941870" cy="754743"/>
          </a:xfrm>
        </p:spPr>
        <p:txBody>
          <a:bodyPr/>
          <a:lstStyle/>
          <a:p>
            <a:r>
              <a:rPr lang="en-US" dirty="0" smtClean="0"/>
              <a:t>Study Timeline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42" y="989886"/>
            <a:ext cx="438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 Congress urges the EPA to conduct a study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0627" y="5372739"/>
            <a:ext cx="322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6A146"/>
                </a:solidFill>
              </a:rPr>
              <a:t>Meetings with stakeholders to identify concerns and study scope</a:t>
            </a:r>
          </a:p>
          <a:p>
            <a:pPr algn="ctr"/>
            <a:r>
              <a:rPr lang="en-US" sz="1400" dirty="0" smtClean="0">
                <a:solidFill>
                  <a:srgbClr val="26A146"/>
                </a:solidFill>
              </a:rPr>
              <a:t>(July – August 2010)</a:t>
            </a:r>
            <a:endParaRPr lang="en-US" sz="1400" dirty="0">
              <a:solidFill>
                <a:srgbClr val="26A14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767" y="1431596"/>
            <a:ext cx="265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 review of draft study plan*</a:t>
            </a:r>
          </a:p>
          <a:p>
            <a:pPr algn="ctr"/>
            <a:r>
              <a:rPr lang="en-US" sz="1400" dirty="0" smtClean="0"/>
              <a:t>(February – August 2011)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9491" y="2034157"/>
            <a:ext cx="240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Release final study plan (November 2011)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829" y="4717432"/>
            <a:ext cx="313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6A146"/>
                </a:solidFill>
              </a:rPr>
              <a:t>Technical workshops</a:t>
            </a:r>
          </a:p>
          <a:p>
            <a:pPr algn="ctr"/>
            <a:r>
              <a:rPr lang="en-US" sz="1400" dirty="0" smtClean="0">
                <a:solidFill>
                  <a:srgbClr val="26A146"/>
                </a:solidFill>
              </a:rPr>
              <a:t>(February – March 2011)</a:t>
            </a:r>
            <a:endParaRPr lang="en-US" sz="1400" dirty="0">
              <a:solidFill>
                <a:srgbClr val="26A14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1175" y="1260358"/>
            <a:ext cx="22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 review of</a:t>
            </a:r>
          </a:p>
          <a:p>
            <a:pPr algn="ctr"/>
            <a:r>
              <a:rPr lang="en-US" sz="1400" dirty="0" smtClean="0"/>
              <a:t>draft report of results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951631" y="6130785"/>
            <a:ext cx="496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26A146"/>
                </a:solidFill>
              </a:rPr>
              <a:t>Technical roundtables* </a:t>
            </a:r>
            <a:r>
              <a:rPr lang="en-US" sz="1800" dirty="0" smtClean="0">
                <a:solidFill>
                  <a:srgbClr val="26A146"/>
                </a:solidFill>
              </a:rPr>
              <a:t>/ information request</a:t>
            </a:r>
          </a:p>
          <a:p>
            <a:pPr algn="ctr"/>
            <a:r>
              <a:rPr lang="en-US" sz="1800" dirty="0" smtClean="0">
                <a:solidFill>
                  <a:srgbClr val="26A146"/>
                </a:solidFill>
              </a:rPr>
              <a:t>(November 2012)</a:t>
            </a:r>
            <a:endParaRPr lang="en-US" sz="1800" dirty="0">
              <a:solidFill>
                <a:srgbClr val="26A14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3499" y="5345230"/>
            <a:ext cx="235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6A146"/>
                </a:solidFill>
              </a:rPr>
              <a:t>Technical workshops*</a:t>
            </a:r>
          </a:p>
          <a:p>
            <a:pPr algn="ctr"/>
            <a:r>
              <a:rPr lang="en-US" sz="1400" dirty="0" smtClean="0">
                <a:solidFill>
                  <a:srgbClr val="26A146"/>
                </a:solidFill>
              </a:rPr>
              <a:t>(Spring 2013)</a:t>
            </a:r>
            <a:endParaRPr lang="en-US" sz="1400" dirty="0">
              <a:solidFill>
                <a:srgbClr val="26A14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83819" y="4659076"/>
            <a:ext cx="240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6A146"/>
                </a:solidFill>
              </a:rPr>
              <a:t>Technical roundtables* </a:t>
            </a:r>
          </a:p>
          <a:p>
            <a:pPr algn="ctr"/>
            <a:r>
              <a:rPr lang="en-US" sz="1400" dirty="0" smtClean="0">
                <a:solidFill>
                  <a:srgbClr val="26A146"/>
                </a:solidFill>
              </a:rPr>
              <a:t>(Summer 2013)</a:t>
            </a:r>
            <a:endParaRPr lang="en-US" sz="1400" dirty="0">
              <a:solidFill>
                <a:srgbClr val="26A14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70041" y="1890429"/>
            <a:ext cx="144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Final report</a:t>
            </a:r>
          </a:p>
          <a:p>
            <a:pPr algn="r"/>
            <a:r>
              <a:rPr lang="en-US" sz="1400" dirty="0" smtClean="0"/>
              <a:t>of results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63773" y="3020478"/>
            <a:ext cx="2311233" cy="822960"/>
          </a:xfrm>
          <a:prstGeom prst="rect">
            <a:avLst/>
          </a:prstGeom>
          <a:solidFill>
            <a:srgbClr val="00548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Planning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79177" y="3020478"/>
            <a:ext cx="4681181" cy="822960"/>
          </a:xfrm>
          <a:prstGeom prst="rect">
            <a:avLst/>
          </a:prstGeom>
          <a:solidFill>
            <a:srgbClr val="0054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Conduct Research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5590" y="3020478"/>
            <a:ext cx="1991932" cy="822960"/>
          </a:xfrm>
          <a:prstGeom prst="rect">
            <a:avLst/>
          </a:prstGeom>
          <a:solidFill>
            <a:srgbClr val="0054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Report of Results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91570" y="3960126"/>
            <a:ext cx="0" cy="1378423"/>
          </a:xfrm>
          <a:prstGeom prst="straightConnector1">
            <a:avLst/>
          </a:prstGeom>
          <a:ln w="28575">
            <a:solidFill>
              <a:srgbClr val="26A14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899313" y="3960126"/>
            <a:ext cx="0" cy="693760"/>
          </a:xfrm>
          <a:prstGeom prst="straightConnector1">
            <a:avLst/>
          </a:prstGeom>
          <a:ln w="28575">
            <a:solidFill>
              <a:srgbClr val="26A14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93344" y="1269242"/>
            <a:ext cx="0" cy="16741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000837" y="1969827"/>
            <a:ext cx="0" cy="97354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449774" y="2581702"/>
            <a:ext cx="0" cy="36166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</p:cNvCxnSpPr>
          <p:nvPr/>
        </p:nvCxnSpPr>
        <p:spPr>
          <a:xfrm flipV="1">
            <a:off x="4435521" y="3960127"/>
            <a:ext cx="4555" cy="2170658"/>
          </a:xfrm>
          <a:prstGeom prst="straightConnector1">
            <a:avLst/>
          </a:prstGeom>
          <a:ln w="28575">
            <a:solidFill>
              <a:srgbClr val="26A14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492750" y="3960126"/>
            <a:ext cx="0" cy="1348853"/>
          </a:xfrm>
          <a:prstGeom prst="straightConnector1">
            <a:avLst/>
          </a:prstGeom>
          <a:ln w="28575">
            <a:solidFill>
              <a:srgbClr val="26A14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423072" y="3960126"/>
            <a:ext cx="0" cy="661915"/>
          </a:xfrm>
          <a:prstGeom prst="straightConnector1">
            <a:avLst/>
          </a:prstGeom>
          <a:ln w="28575">
            <a:solidFill>
              <a:srgbClr val="26A14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984512" y="2424223"/>
            <a:ext cx="4814" cy="51914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2" idx="2"/>
          </p:cNvCxnSpPr>
          <p:nvPr/>
        </p:nvCxnSpPr>
        <p:spPr>
          <a:xfrm>
            <a:off x="7956644" y="1783578"/>
            <a:ext cx="20474" cy="1159789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72000" y="1969827"/>
            <a:ext cx="0" cy="97354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29802" y="1558764"/>
            <a:ext cx="311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Release progress report*</a:t>
            </a:r>
            <a:endParaRPr lang="en-US" sz="1800" b="1" dirty="0"/>
          </a:p>
        </p:txBody>
      </p:sp>
      <p:sp>
        <p:nvSpPr>
          <p:cNvPr id="6148" name="TextBox 6147"/>
          <p:cNvSpPr txBox="1"/>
          <p:nvPr/>
        </p:nvSpPr>
        <p:spPr>
          <a:xfrm>
            <a:off x="6919415" y="6321132"/>
            <a:ext cx="22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*Webinars conducted to provide updates</a:t>
            </a:r>
            <a:endParaRPr lang="en-US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4569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5804" y="863600"/>
            <a:ext cx="8693911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chemeClr val="tx2"/>
              </a:buClr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Purpose of the Study</a:t>
            </a:r>
            <a:endParaRPr lang="en-US" sz="3600" b="1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Assess whether hydraulic fracturing may impact drinking water resources</a:t>
            </a:r>
          </a:p>
          <a:p>
            <a:pPr marL="233363" indent="-233363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Identify driving factors that may affect the severity and frequency of impacts</a:t>
            </a:r>
          </a:p>
          <a:p>
            <a:pPr marL="457200" indent="-457200">
              <a:buClr>
                <a:schemeClr val="tx2"/>
              </a:buClr>
            </a:pPr>
            <a:endParaRPr lang="en-US" sz="2000" dirty="0" smtClean="0">
              <a:latin typeface="+mn-lt"/>
            </a:endParaRPr>
          </a:p>
          <a:p>
            <a:pPr marL="457200" indent="-457200">
              <a:buClr>
                <a:schemeClr val="tx2"/>
              </a:buClr>
            </a:pPr>
            <a:endParaRPr lang="en-US" sz="2000" dirty="0" smtClean="0">
              <a:latin typeface="+mn-lt"/>
            </a:endParaRPr>
          </a:p>
          <a:p>
            <a:pPr marL="457200" indent="-457200" algn="ctr">
              <a:spcAft>
                <a:spcPts val="600"/>
              </a:spcAft>
              <a:buClr>
                <a:schemeClr val="tx2"/>
              </a:buClr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Purpose of the Progress Report </a:t>
            </a:r>
          </a:p>
          <a:p>
            <a:pPr marL="233363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Demonstrate progress made on the EPA’s </a:t>
            </a:r>
            <a:r>
              <a:rPr lang="en-US" i="1" dirty="0" smtClean="0">
                <a:latin typeface="+mn-lt"/>
              </a:rPr>
              <a:t>Study of the Potential Impacts of Hydraulic Fracturing on Drinking Water Resources</a:t>
            </a:r>
          </a:p>
          <a:p>
            <a:pPr marL="690563" lvl="1" indent="-23336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−"/>
            </a:pPr>
            <a:r>
              <a:rPr lang="en-US" dirty="0" smtClean="0">
                <a:latin typeface="+mn-lt"/>
              </a:rPr>
              <a:t>Project-specific updates that include research approach, status and next steps</a:t>
            </a:r>
          </a:p>
          <a:p>
            <a:pPr marL="457200" indent="-457200">
              <a:buClr>
                <a:schemeClr val="tx2"/>
              </a:buClr>
            </a:pP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17486" y="305902"/>
            <a:ext cx="4941870" cy="754743"/>
          </a:xfrm>
        </p:spPr>
        <p:txBody>
          <a:bodyPr/>
          <a:lstStyle/>
          <a:p>
            <a:r>
              <a:rPr lang="en-US" dirty="0" smtClean="0"/>
              <a:t>Progress Report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8569" y="1021149"/>
            <a:ext cx="808657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b="1" dirty="0" smtClean="0">
                <a:latin typeface="+mn-lt"/>
              </a:rPr>
              <a:t>Chapter 1: </a:t>
            </a:r>
            <a:r>
              <a:rPr lang="en-US" sz="1900" dirty="0" smtClean="0">
                <a:latin typeface="+mn-lt"/>
              </a:rPr>
              <a:t>	Introduction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b="1" dirty="0" smtClean="0">
                <a:latin typeface="+mn-lt"/>
              </a:rPr>
              <a:t>Chapter 2: </a:t>
            </a:r>
            <a:r>
              <a:rPr lang="en-US" sz="1900" dirty="0" smtClean="0">
                <a:latin typeface="+mn-lt"/>
              </a:rPr>
              <a:t>	Overview of the Research Study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b="1" dirty="0" smtClean="0">
                <a:latin typeface="+mn-lt"/>
              </a:rPr>
              <a:t>Chapter 3: </a:t>
            </a:r>
            <a:r>
              <a:rPr lang="en-US" sz="1900" dirty="0" smtClean="0">
                <a:latin typeface="+mn-lt"/>
              </a:rPr>
              <a:t>	Analysis of Existing Data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b="1" dirty="0" smtClean="0">
                <a:latin typeface="+mn-lt"/>
              </a:rPr>
              <a:t>Chapter 4: </a:t>
            </a:r>
            <a:r>
              <a:rPr lang="en-US" sz="1900" dirty="0" smtClean="0">
                <a:latin typeface="+mn-lt"/>
              </a:rPr>
              <a:t>	Scenario Evaluations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b="1" dirty="0" smtClean="0">
                <a:latin typeface="+mn-lt"/>
              </a:rPr>
              <a:t>Chapter 5:</a:t>
            </a:r>
            <a:r>
              <a:rPr lang="en-US" sz="1900" dirty="0" smtClean="0">
                <a:latin typeface="+mn-lt"/>
              </a:rPr>
              <a:t> 	Laboratory Studies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b="1" dirty="0" smtClean="0">
                <a:latin typeface="+mn-lt"/>
              </a:rPr>
              <a:t>Chapter 6:</a:t>
            </a:r>
            <a:r>
              <a:rPr lang="en-US" sz="1900" dirty="0" smtClean="0">
                <a:latin typeface="+mn-lt"/>
              </a:rPr>
              <a:t> 	Toxicity Assessment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b="1" dirty="0" smtClean="0">
                <a:latin typeface="+mn-lt"/>
              </a:rPr>
              <a:t>Chapter 7:</a:t>
            </a:r>
            <a:r>
              <a:rPr lang="en-US" sz="1900" dirty="0" smtClean="0">
                <a:latin typeface="+mn-lt"/>
              </a:rPr>
              <a:t> 	Case Studies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b="1" dirty="0" smtClean="0">
                <a:latin typeface="+mn-lt"/>
              </a:rPr>
              <a:t>Chapter 8:</a:t>
            </a:r>
            <a:r>
              <a:rPr lang="en-US" sz="1900" dirty="0" smtClean="0">
                <a:latin typeface="+mn-lt"/>
              </a:rPr>
              <a:t>	Conducting High Quality Science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b="1" dirty="0" smtClean="0">
                <a:latin typeface="+mn-lt"/>
              </a:rPr>
              <a:t>Chapter 9:</a:t>
            </a:r>
            <a:r>
              <a:rPr lang="en-US" sz="1900" dirty="0" smtClean="0">
                <a:latin typeface="+mn-lt"/>
              </a:rPr>
              <a:t>	Research Progress Summary and Next Steps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tabLst>
                <a:tab pos="1604963" algn="l"/>
              </a:tabLst>
            </a:pPr>
            <a:endParaRPr lang="en-US" sz="900" dirty="0" smtClean="0">
              <a:latin typeface="+mn-lt"/>
            </a:endParaRP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dirty="0" smtClean="0">
                <a:latin typeface="+mn-lt"/>
              </a:rPr>
              <a:t>Appendix A: Chemicals Identified in Hydraulic Fracturing Fluids and 	Wastewater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dirty="0" smtClean="0">
                <a:latin typeface="+mn-lt"/>
              </a:rPr>
              <a:t>Appendix B: Stakeholder Engagement</a:t>
            </a:r>
          </a:p>
          <a:p>
            <a:pPr marL="233363" indent="-233363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tabLst>
                <a:tab pos="1604963" algn="l"/>
              </a:tabLst>
            </a:pPr>
            <a:r>
              <a:rPr lang="en-US" sz="1900" dirty="0" smtClean="0">
                <a:latin typeface="+mn-lt"/>
              </a:rPr>
              <a:t>Appendix C: Summary of Quality Assurance Project Plans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1901" y="6083300"/>
            <a:ext cx="6680198" cy="495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Progress report is available at www.epa.gov/hfstudy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NewCombined10-12.jpg"/>
          <p:cNvPicPr>
            <a:picLocks noChangeAspect="1"/>
          </p:cNvPicPr>
          <p:nvPr/>
        </p:nvPicPr>
        <p:blipFill>
          <a:blip r:embed="rId3" cstate="print"/>
          <a:srcRect l="7775" r="8284" b="37724"/>
          <a:stretch>
            <a:fillRect/>
          </a:stretch>
        </p:blipFill>
        <p:spPr>
          <a:xfrm>
            <a:off x="754899" y="1060599"/>
            <a:ext cx="7737552" cy="4490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0973" y="123260"/>
            <a:ext cx="646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2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Research Overview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972" y="5623796"/>
            <a:ext cx="821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WATER CYCLE STAGES</a:t>
            </a:r>
          </a:p>
          <a:p>
            <a:pPr algn="ctr"/>
            <a:r>
              <a:rPr lang="en-US" sz="1800" dirty="0" smtClean="0"/>
              <a:t>Water Acquisition → Chemical Mixing → Well Injection → </a:t>
            </a:r>
          </a:p>
          <a:p>
            <a:pPr algn="ctr"/>
            <a:r>
              <a:rPr lang="en-US" sz="1800" dirty="0" smtClean="0"/>
              <a:t>Flowback and Produced Water  →  Wastewater Treatment and Waste Disposal 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roup 60"/>
          <p:cNvGrpSpPr>
            <a:grpSpLocks/>
          </p:cNvGrpSpPr>
          <p:nvPr/>
        </p:nvGrpSpPr>
        <p:grpSpPr bwMode="auto">
          <a:xfrm>
            <a:off x="1536351" y="981678"/>
            <a:ext cx="7065620" cy="5440387"/>
            <a:chOff x="2759" y="1695"/>
            <a:chExt cx="10577" cy="7950"/>
          </a:xfrm>
        </p:grpSpPr>
        <p:sp>
          <p:nvSpPr>
            <p:cNvPr id="239" name="AutoShape 176"/>
            <p:cNvSpPr>
              <a:spLocks noChangeArrowheads="1"/>
            </p:cNvSpPr>
            <p:nvPr/>
          </p:nvSpPr>
          <p:spPr bwMode="auto">
            <a:xfrm>
              <a:off x="2759" y="2417"/>
              <a:ext cx="2827" cy="1134"/>
            </a:xfrm>
            <a:prstGeom prst="flowChartAlternateProcess">
              <a:avLst/>
            </a:prstGeom>
            <a:solidFill>
              <a:srgbClr val="448F9C"/>
            </a:solidFill>
            <a:ln w="9525">
              <a:solidFill>
                <a:srgbClr val="448F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</a:rPr>
                <a:t>Water Acquisition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" name="AutoShape 52"/>
            <p:cNvSpPr>
              <a:spLocks noChangeArrowheads="1"/>
            </p:cNvSpPr>
            <p:nvPr/>
          </p:nvSpPr>
          <p:spPr bwMode="auto">
            <a:xfrm>
              <a:off x="2759" y="3937"/>
              <a:ext cx="2827" cy="1134"/>
            </a:xfrm>
            <a:prstGeom prst="flowChartAlternateProcess">
              <a:avLst/>
            </a:prstGeom>
            <a:solidFill>
              <a:srgbClr val="448F9C"/>
            </a:solidFill>
            <a:ln w="9525">
              <a:solidFill>
                <a:srgbClr val="448F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</a:rPr>
                <a:t>Chemical Mixing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" name="AutoShape 51"/>
            <p:cNvSpPr>
              <a:spLocks noChangeArrowheads="1"/>
            </p:cNvSpPr>
            <p:nvPr/>
          </p:nvSpPr>
          <p:spPr bwMode="auto">
            <a:xfrm>
              <a:off x="2759" y="6985"/>
              <a:ext cx="2827" cy="1134"/>
            </a:xfrm>
            <a:prstGeom prst="flowChartAlternateProcess">
              <a:avLst/>
            </a:prstGeom>
            <a:solidFill>
              <a:srgbClr val="448F9C"/>
            </a:solidFill>
            <a:ln w="9525">
              <a:solidFill>
                <a:srgbClr val="448F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</a:rPr>
                <a:t>Flowback and</a:t>
              </a:r>
              <a:b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</a:rPr>
              </a:b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</a:rPr>
                <a:t>Produced Water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" name="AutoShape 50"/>
            <p:cNvSpPr>
              <a:spLocks noChangeArrowheads="1"/>
            </p:cNvSpPr>
            <p:nvPr/>
          </p:nvSpPr>
          <p:spPr bwMode="auto">
            <a:xfrm>
              <a:off x="2759" y="8511"/>
              <a:ext cx="2827" cy="1134"/>
            </a:xfrm>
            <a:prstGeom prst="flowChartAlternateProcess">
              <a:avLst/>
            </a:prstGeom>
            <a:solidFill>
              <a:srgbClr val="448F9C"/>
            </a:solidFill>
            <a:ln w="9525">
              <a:solidFill>
                <a:srgbClr val="448F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</a:rPr>
                <a:t>Wastewater Treatment and Waste Disposal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" name="AutoShape 49"/>
            <p:cNvSpPr>
              <a:spLocks noChangeArrowheads="1"/>
            </p:cNvSpPr>
            <p:nvPr/>
          </p:nvSpPr>
          <p:spPr bwMode="auto">
            <a:xfrm>
              <a:off x="2759" y="5459"/>
              <a:ext cx="2827" cy="1134"/>
            </a:xfrm>
            <a:prstGeom prst="flowChartAlternateProcess">
              <a:avLst/>
            </a:prstGeom>
            <a:solidFill>
              <a:srgbClr val="448F9C"/>
            </a:solidFill>
            <a:ln w="9525">
              <a:solidFill>
                <a:srgbClr val="448F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</a:rPr>
                <a:t>Well Injection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" name="AutoShape 181"/>
            <p:cNvSpPr>
              <a:spLocks noChangeArrowheads="1"/>
            </p:cNvSpPr>
            <p:nvPr/>
          </p:nvSpPr>
          <p:spPr bwMode="auto">
            <a:xfrm>
              <a:off x="4009" y="3550"/>
              <a:ext cx="327" cy="389"/>
            </a:xfrm>
            <a:prstGeom prst="downArrow">
              <a:avLst>
                <a:gd name="adj1" fmla="val 50204"/>
                <a:gd name="adj2" fmla="val 54545"/>
              </a:avLst>
            </a:prstGeom>
            <a:solidFill>
              <a:srgbClr val="448F9C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AutoShape 182"/>
            <p:cNvSpPr>
              <a:spLocks noChangeArrowheads="1"/>
            </p:cNvSpPr>
            <p:nvPr/>
          </p:nvSpPr>
          <p:spPr bwMode="auto">
            <a:xfrm>
              <a:off x="4009" y="5069"/>
              <a:ext cx="327" cy="389"/>
            </a:xfrm>
            <a:prstGeom prst="downArrow">
              <a:avLst>
                <a:gd name="adj1" fmla="val 50204"/>
                <a:gd name="adj2" fmla="val 54545"/>
              </a:avLst>
            </a:prstGeom>
            <a:solidFill>
              <a:srgbClr val="448F9C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AutoShape 183"/>
            <p:cNvSpPr>
              <a:spLocks noChangeArrowheads="1"/>
            </p:cNvSpPr>
            <p:nvPr/>
          </p:nvSpPr>
          <p:spPr bwMode="auto">
            <a:xfrm>
              <a:off x="4009" y="6588"/>
              <a:ext cx="327" cy="389"/>
            </a:xfrm>
            <a:prstGeom prst="downArrow">
              <a:avLst>
                <a:gd name="adj1" fmla="val 50204"/>
                <a:gd name="adj2" fmla="val 54545"/>
              </a:avLst>
            </a:prstGeom>
            <a:solidFill>
              <a:srgbClr val="448F9C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AutoShape 184"/>
            <p:cNvSpPr>
              <a:spLocks noChangeArrowheads="1"/>
            </p:cNvSpPr>
            <p:nvPr/>
          </p:nvSpPr>
          <p:spPr bwMode="auto">
            <a:xfrm>
              <a:off x="4009" y="8116"/>
              <a:ext cx="327" cy="389"/>
            </a:xfrm>
            <a:prstGeom prst="downArrow">
              <a:avLst>
                <a:gd name="adj1" fmla="val 50204"/>
                <a:gd name="adj2" fmla="val 54545"/>
              </a:avLst>
            </a:prstGeom>
            <a:solidFill>
              <a:srgbClr val="448F9C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44"/>
            <p:cNvSpPr>
              <a:spLocks noChangeArrowheads="1"/>
            </p:cNvSpPr>
            <p:nvPr/>
          </p:nvSpPr>
          <p:spPr bwMode="auto">
            <a:xfrm>
              <a:off x="6308" y="2417"/>
              <a:ext cx="6770" cy="1134"/>
            </a:xfrm>
            <a:prstGeom prst="rect">
              <a:avLst/>
            </a:prstGeom>
            <a:solidFill>
              <a:srgbClr val="EAD57D">
                <a:alpha val="79999"/>
              </a:srgbClr>
            </a:solidFill>
            <a:ln w="9525">
              <a:solidFill>
                <a:srgbClr val="6C38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Large volume water withdrawals</a:t>
              </a:r>
              <a:b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</a:b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from ground and surface waters?</a:t>
              </a:r>
            </a:p>
          </p:txBody>
        </p:sp>
        <p:sp>
          <p:nvSpPr>
            <p:cNvPr id="249" name="Rectangle 186"/>
            <p:cNvSpPr>
              <a:spLocks noChangeArrowheads="1"/>
            </p:cNvSpPr>
            <p:nvPr/>
          </p:nvSpPr>
          <p:spPr bwMode="auto">
            <a:xfrm>
              <a:off x="6304" y="3937"/>
              <a:ext cx="6777" cy="1134"/>
            </a:xfrm>
            <a:prstGeom prst="rect">
              <a:avLst/>
            </a:prstGeom>
            <a:solidFill>
              <a:srgbClr val="EAD57D">
                <a:alpha val="79999"/>
              </a:srgbClr>
            </a:solidFill>
            <a:ln w="9525">
              <a:solidFill>
                <a:srgbClr val="6C38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</a:rPr>
                <a:t>Surface spills on or near well pads</a:t>
              </a:r>
              <a:br>
                <a:rPr lang="en-US" sz="1200" dirty="0" smtClean="0">
                  <a:latin typeface="Arial" pitchFamily="34" charset="0"/>
                </a:rPr>
              </a:br>
              <a:r>
                <a:rPr lang="en-US" sz="1200" dirty="0" smtClean="0">
                  <a:latin typeface="Arial" pitchFamily="34" charset="0"/>
                </a:rPr>
                <a:t>of hydraulic fracturing fluids?</a:t>
              </a:r>
            </a:p>
          </p:txBody>
        </p:sp>
        <p:sp>
          <p:nvSpPr>
            <p:cNvPr id="250" name="Rectangle 42"/>
            <p:cNvSpPr>
              <a:spLocks noChangeArrowheads="1"/>
            </p:cNvSpPr>
            <p:nvPr/>
          </p:nvSpPr>
          <p:spPr bwMode="auto">
            <a:xfrm>
              <a:off x="6308" y="5459"/>
              <a:ext cx="6770" cy="1134"/>
            </a:xfrm>
            <a:prstGeom prst="rect">
              <a:avLst/>
            </a:prstGeom>
            <a:solidFill>
              <a:srgbClr val="EAD57D">
                <a:alpha val="79999"/>
              </a:srgbClr>
            </a:solidFill>
            <a:ln w="9525">
              <a:solidFill>
                <a:srgbClr val="6C38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Arial" pitchFamily="34" charset="0"/>
                </a:rPr>
                <a:t>The injection and fracturing process?</a:t>
              </a:r>
            </a:p>
          </p:txBody>
        </p:sp>
        <p:sp>
          <p:nvSpPr>
            <p:cNvPr id="251" name="Rectangle 41"/>
            <p:cNvSpPr>
              <a:spLocks noChangeArrowheads="1"/>
            </p:cNvSpPr>
            <p:nvPr/>
          </p:nvSpPr>
          <p:spPr bwMode="auto">
            <a:xfrm>
              <a:off x="6308" y="6985"/>
              <a:ext cx="6770" cy="1134"/>
            </a:xfrm>
            <a:prstGeom prst="rect">
              <a:avLst/>
            </a:prstGeom>
            <a:solidFill>
              <a:srgbClr val="EAD57D">
                <a:alpha val="79999"/>
              </a:srgbClr>
            </a:solidFill>
            <a:ln w="9525">
              <a:solidFill>
                <a:srgbClr val="6C38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</a:rPr>
                <a:t>Surface spills on or near well pads</a:t>
              </a:r>
              <a:br>
                <a:rPr lang="en-US" sz="1200" dirty="0" smtClean="0">
                  <a:latin typeface="Arial" pitchFamily="34" charset="0"/>
                </a:rPr>
              </a:br>
              <a:r>
                <a:rPr lang="en-US" sz="1200" dirty="0" smtClean="0">
                  <a:latin typeface="Arial" pitchFamily="34" charset="0"/>
                </a:rPr>
                <a:t>of flowback and produced water?</a:t>
              </a:r>
            </a:p>
          </p:txBody>
        </p:sp>
        <p:sp>
          <p:nvSpPr>
            <p:cNvPr id="252" name="Rectangle 40"/>
            <p:cNvSpPr>
              <a:spLocks noChangeArrowheads="1"/>
            </p:cNvSpPr>
            <p:nvPr/>
          </p:nvSpPr>
          <p:spPr bwMode="auto">
            <a:xfrm>
              <a:off x="6308" y="8511"/>
              <a:ext cx="6770" cy="1134"/>
            </a:xfrm>
            <a:prstGeom prst="rect">
              <a:avLst/>
            </a:prstGeom>
            <a:solidFill>
              <a:srgbClr val="EAD57D">
                <a:alpha val="79999"/>
              </a:srgbClr>
            </a:solidFill>
            <a:ln w="9525">
              <a:solidFill>
                <a:srgbClr val="6C38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Arial" pitchFamily="34" charset="0"/>
                </a:rPr>
                <a:t>Inadequate treatment of</a:t>
              </a:r>
              <a:br>
                <a:rPr lang="en-US" sz="1200" dirty="0" smtClean="0">
                  <a:latin typeface="Arial" pitchFamily="34" charset="0"/>
                </a:rPr>
              </a:br>
              <a:r>
                <a:rPr lang="en-US" sz="1200" dirty="0" smtClean="0">
                  <a:latin typeface="Arial" pitchFamily="34" charset="0"/>
                </a:rPr>
                <a:t>hydraulic fracturing wastewaters?</a:t>
              </a:r>
            </a:p>
          </p:txBody>
        </p:sp>
        <p:cxnSp>
          <p:nvCxnSpPr>
            <p:cNvPr id="253" name="AutoShape 190"/>
            <p:cNvCxnSpPr>
              <a:cxnSpLocks noChangeShapeType="1"/>
            </p:cNvCxnSpPr>
            <p:nvPr/>
          </p:nvCxnSpPr>
          <p:spPr bwMode="auto">
            <a:xfrm>
              <a:off x="5593" y="2984"/>
              <a:ext cx="719" cy="0"/>
            </a:xfrm>
            <a:prstGeom prst="straightConnector1">
              <a:avLst/>
            </a:prstGeom>
            <a:noFill/>
            <a:ln w="19050">
              <a:solidFill>
                <a:srgbClr val="6C3800"/>
              </a:solidFill>
              <a:round/>
              <a:headEnd/>
              <a:tailEnd type="stealth" w="lg" len="lg"/>
            </a:ln>
          </p:spPr>
        </p:cxnSp>
        <p:cxnSp>
          <p:nvCxnSpPr>
            <p:cNvPr id="254" name="AutoShape 191"/>
            <p:cNvCxnSpPr>
              <a:cxnSpLocks noChangeShapeType="1"/>
            </p:cNvCxnSpPr>
            <p:nvPr/>
          </p:nvCxnSpPr>
          <p:spPr bwMode="auto">
            <a:xfrm>
              <a:off x="5593" y="4504"/>
              <a:ext cx="719" cy="0"/>
            </a:xfrm>
            <a:prstGeom prst="straightConnector1">
              <a:avLst/>
            </a:prstGeom>
            <a:noFill/>
            <a:ln w="19050">
              <a:solidFill>
                <a:srgbClr val="6C3800"/>
              </a:solidFill>
              <a:round/>
              <a:headEnd/>
              <a:tailEnd type="stealth" w="lg" len="lg"/>
            </a:ln>
          </p:spPr>
        </p:cxnSp>
        <p:cxnSp>
          <p:nvCxnSpPr>
            <p:cNvPr id="255" name="AutoShape 192"/>
            <p:cNvCxnSpPr>
              <a:cxnSpLocks noChangeShapeType="1"/>
            </p:cNvCxnSpPr>
            <p:nvPr/>
          </p:nvCxnSpPr>
          <p:spPr bwMode="auto">
            <a:xfrm>
              <a:off x="5593" y="6026"/>
              <a:ext cx="719" cy="0"/>
            </a:xfrm>
            <a:prstGeom prst="straightConnector1">
              <a:avLst/>
            </a:prstGeom>
            <a:noFill/>
            <a:ln w="19050">
              <a:solidFill>
                <a:srgbClr val="6C3800"/>
              </a:solidFill>
              <a:round/>
              <a:headEnd/>
              <a:tailEnd type="stealth" w="lg" len="lg"/>
            </a:ln>
          </p:spPr>
        </p:cxnSp>
        <p:cxnSp>
          <p:nvCxnSpPr>
            <p:cNvPr id="256" name="AutoShape 193"/>
            <p:cNvCxnSpPr>
              <a:cxnSpLocks noChangeShapeType="1"/>
            </p:cNvCxnSpPr>
            <p:nvPr/>
          </p:nvCxnSpPr>
          <p:spPr bwMode="auto">
            <a:xfrm>
              <a:off x="5593" y="7552"/>
              <a:ext cx="719" cy="1"/>
            </a:xfrm>
            <a:prstGeom prst="bentConnector3">
              <a:avLst>
                <a:gd name="adj1" fmla="val 49931"/>
              </a:avLst>
            </a:prstGeom>
            <a:noFill/>
            <a:ln w="19050">
              <a:solidFill>
                <a:srgbClr val="6C3800"/>
              </a:solidFill>
              <a:miter lim="800000"/>
              <a:headEnd/>
              <a:tailEnd type="stealth" w="lg" len="lg"/>
            </a:ln>
          </p:spPr>
        </p:cxnSp>
        <p:cxnSp>
          <p:nvCxnSpPr>
            <p:cNvPr id="257" name="AutoShape 194"/>
            <p:cNvCxnSpPr>
              <a:cxnSpLocks noChangeShapeType="1"/>
            </p:cNvCxnSpPr>
            <p:nvPr/>
          </p:nvCxnSpPr>
          <p:spPr bwMode="auto">
            <a:xfrm>
              <a:off x="5593" y="9078"/>
              <a:ext cx="719" cy="0"/>
            </a:xfrm>
            <a:prstGeom prst="straightConnector1">
              <a:avLst/>
            </a:prstGeom>
            <a:noFill/>
            <a:ln w="19050">
              <a:solidFill>
                <a:srgbClr val="6C3800"/>
              </a:solidFill>
              <a:round/>
              <a:headEnd/>
              <a:tailEnd type="stealth" w="lg" len="lg"/>
            </a:ln>
          </p:spPr>
        </p:cxnSp>
        <p:sp>
          <p:nvSpPr>
            <p:cNvPr id="258" name="Text Box 80"/>
            <p:cNvSpPr txBox="1">
              <a:spLocks noChangeArrowheads="1"/>
            </p:cNvSpPr>
            <p:nvPr/>
          </p:nvSpPr>
          <p:spPr bwMode="auto">
            <a:xfrm>
              <a:off x="2759" y="1695"/>
              <a:ext cx="2827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Water Use in Hydraulic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Fracturing Operations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" name="Text Box 81"/>
            <p:cNvSpPr txBox="1">
              <a:spLocks noChangeArrowheads="1"/>
            </p:cNvSpPr>
            <p:nvPr/>
          </p:nvSpPr>
          <p:spPr bwMode="auto">
            <a:xfrm>
              <a:off x="5998" y="1850"/>
              <a:ext cx="7338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What are the potential impacts on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drinking water resources of: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60973" y="123260"/>
            <a:ext cx="646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2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Research Overview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973" y="123260"/>
            <a:ext cx="646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/>
                </a:solidFill>
              </a:rPr>
              <a:t>Chapter 2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Research Overview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648903" y="1134718"/>
            <a:ext cx="7820345" cy="4364382"/>
            <a:chOff x="705678" y="1417570"/>
            <a:chExt cx="7543800" cy="4210048"/>
          </a:xfrm>
        </p:grpSpPr>
        <p:sp>
          <p:nvSpPr>
            <p:cNvPr id="15" name="Round Diagonal Corner Rectangle 14"/>
            <p:cNvSpPr/>
            <p:nvPr/>
          </p:nvSpPr>
          <p:spPr>
            <a:xfrm>
              <a:off x="705678" y="1417570"/>
              <a:ext cx="7543800" cy="4210048"/>
            </a:xfrm>
            <a:prstGeom prst="round2DiagRect">
              <a:avLst/>
            </a:prstGeom>
            <a:solidFill>
              <a:srgbClr val="448F9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51834" y="2706137"/>
              <a:ext cx="258023" cy="697117"/>
            </a:xfrm>
            <a:prstGeom prst="line">
              <a:avLst/>
            </a:prstGeom>
            <a:ln w="25400">
              <a:solidFill>
                <a:srgbClr val="6C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60054" y="3569771"/>
              <a:ext cx="258052" cy="510494"/>
            </a:xfrm>
            <a:prstGeom prst="line">
              <a:avLst/>
            </a:prstGeom>
            <a:ln w="25400" cmpd="sng">
              <a:solidFill>
                <a:srgbClr val="6C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5314958" y="1685925"/>
              <a:ext cx="1232723" cy="3775074"/>
            </a:xfrm>
            <a:custGeom>
              <a:avLst/>
              <a:gdLst>
                <a:gd name="connsiteX0" fmla="*/ 0 w 1232723"/>
                <a:gd name="connsiteY0" fmla="*/ 123272 h 4064000"/>
                <a:gd name="connsiteX1" fmla="*/ 36106 w 1232723"/>
                <a:gd name="connsiteY1" fmla="*/ 36106 h 4064000"/>
                <a:gd name="connsiteX2" fmla="*/ 123273 w 1232723"/>
                <a:gd name="connsiteY2" fmla="*/ 1 h 4064000"/>
                <a:gd name="connsiteX3" fmla="*/ 1109451 w 1232723"/>
                <a:gd name="connsiteY3" fmla="*/ 0 h 4064000"/>
                <a:gd name="connsiteX4" fmla="*/ 1196617 w 1232723"/>
                <a:gd name="connsiteY4" fmla="*/ 36106 h 4064000"/>
                <a:gd name="connsiteX5" fmla="*/ 1232722 w 1232723"/>
                <a:gd name="connsiteY5" fmla="*/ 123273 h 4064000"/>
                <a:gd name="connsiteX6" fmla="*/ 1232723 w 1232723"/>
                <a:gd name="connsiteY6" fmla="*/ 3940728 h 4064000"/>
                <a:gd name="connsiteX7" fmla="*/ 1196617 w 1232723"/>
                <a:gd name="connsiteY7" fmla="*/ 4027894 h 4064000"/>
                <a:gd name="connsiteX8" fmla="*/ 1109450 w 1232723"/>
                <a:gd name="connsiteY8" fmla="*/ 4064000 h 4064000"/>
                <a:gd name="connsiteX9" fmla="*/ 123272 w 1232723"/>
                <a:gd name="connsiteY9" fmla="*/ 4064000 h 4064000"/>
                <a:gd name="connsiteX10" fmla="*/ 36106 w 1232723"/>
                <a:gd name="connsiteY10" fmla="*/ 4027894 h 4064000"/>
                <a:gd name="connsiteX11" fmla="*/ 1 w 1232723"/>
                <a:gd name="connsiteY11" fmla="*/ 3940727 h 4064000"/>
                <a:gd name="connsiteX12" fmla="*/ 0 w 1232723"/>
                <a:gd name="connsiteY12" fmla="*/ 12327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723" h="4064000">
                  <a:moveTo>
                    <a:pt x="0" y="123272"/>
                  </a:moveTo>
                  <a:cubicBezTo>
                    <a:pt x="0" y="90578"/>
                    <a:pt x="12988" y="59224"/>
                    <a:pt x="36106" y="36106"/>
                  </a:cubicBezTo>
                  <a:cubicBezTo>
                    <a:pt x="59224" y="12988"/>
                    <a:pt x="90579" y="1"/>
                    <a:pt x="123273" y="1"/>
                  </a:cubicBezTo>
                  <a:lnTo>
                    <a:pt x="1109451" y="0"/>
                  </a:lnTo>
                  <a:cubicBezTo>
                    <a:pt x="1142145" y="0"/>
                    <a:pt x="1173499" y="12988"/>
                    <a:pt x="1196617" y="36106"/>
                  </a:cubicBezTo>
                  <a:cubicBezTo>
                    <a:pt x="1219735" y="59224"/>
                    <a:pt x="1232722" y="90579"/>
                    <a:pt x="1232722" y="123273"/>
                  </a:cubicBezTo>
                  <a:cubicBezTo>
                    <a:pt x="1232722" y="1395758"/>
                    <a:pt x="1232723" y="2668243"/>
                    <a:pt x="1232723" y="3940728"/>
                  </a:cubicBezTo>
                  <a:cubicBezTo>
                    <a:pt x="1232723" y="3973422"/>
                    <a:pt x="1219735" y="4004777"/>
                    <a:pt x="1196617" y="4027894"/>
                  </a:cubicBezTo>
                  <a:cubicBezTo>
                    <a:pt x="1173499" y="4051012"/>
                    <a:pt x="1142144" y="4064000"/>
                    <a:pt x="1109450" y="4064000"/>
                  </a:cubicBezTo>
                  <a:lnTo>
                    <a:pt x="123272" y="4064000"/>
                  </a:lnTo>
                  <a:cubicBezTo>
                    <a:pt x="90578" y="4064000"/>
                    <a:pt x="59224" y="4051012"/>
                    <a:pt x="36106" y="4027894"/>
                  </a:cubicBezTo>
                  <a:cubicBezTo>
                    <a:pt x="12988" y="4004776"/>
                    <a:pt x="1" y="3973421"/>
                    <a:pt x="1" y="3940727"/>
                  </a:cubicBezTo>
                  <a:cubicBezTo>
                    <a:pt x="1" y="2668242"/>
                    <a:pt x="0" y="1395757"/>
                    <a:pt x="0" y="123272"/>
                  </a:cubicBezTo>
                  <a:close/>
                </a:path>
              </a:pathLst>
            </a:custGeom>
            <a:solidFill>
              <a:srgbClr val="448F9C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2958592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12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19740000">
              <a:off x="4996051" y="3461741"/>
              <a:ext cx="357564" cy="45719"/>
            </a:xfrm>
            <a:custGeom>
              <a:avLst/>
              <a:gdLst>
                <a:gd name="connsiteX0" fmla="*/ 0 w 316634"/>
                <a:gd name="connsiteY0" fmla="*/ 13337 h 26674"/>
                <a:gd name="connsiteX1" fmla="*/ 316634 w 316634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634" h="26674">
                  <a:moveTo>
                    <a:pt x="0" y="13337"/>
                  </a:moveTo>
                  <a:lnTo>
                    <a:pt x="316634" y="13337"/>
                  </a:lnTo>
                </a:path>
              </a:pathLst>
            </a:custGeom>
            <a:noFill/>
            <a:ln>
              <a:solidFill>
                <a:srgbClr val="6C38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101" tIns="5420" rIns="163101" bIns="54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39957" y="1685925"/>
              <a:ext cx="1232723" cy="3775074"/>
            </a:xfrm>
            <a:custGeom>
              <a:avLst/>
              <a:gdLst>
                <a:gd name="connsiteX0" fmla="*/ 0 w 1232723"/>
                <a:gd name="connsiteY0" fmla="*/ 123272 h 4064000"/>
                <a:gd name="connsiteX1" fmla="*/ 36106 w 1232723"/>
                <a:gd name="connsiteY1" fmla="*/ 36106 h 4064000"/>
                <a:gd name="connsiteX2" fmla="*/ 123273 w 1232723"/>
                <a:gd name="connsiteY2" fmla="*/ 1 h 4064000"/>
                <a:gd name="connsiteX3" fmla="*/ 1109451 w 1232723"/>
                <a:gd name="connsiteY3" fmla="*/ 0 h 4064000"/>
                <a:gd name="connsiteX4" fmla="*/ 1196617 w 1232723"/>
                <a:gd name="connsiteY4" fmla="*/ 36106 h 4064000"/>
                <a:gd name="connsiteX5" fmla="*/ 1232722 w 1232723"/>
                <a:gd name="connsiteY5" fmla="*/ 123273 h 4064000"/>
                <a:gd name="connsiteX6" fmla="*/ 1232723 w 1232723"/>
                <a:gd name="connsiteY6" fmla="*/ 3940728 h 4064000"/>
                <a:gd name="connsiteX7" fmla="*/ 1196617 w 1232723"/>
                <a:gd name="connsiteY7" fmla="*/ 4027894 h 4064000"/>
                <a:gd name="connsiteX8" fmla="*/ 1109450 w 1232723"/>
                <a:gd name="connsiteY8" fmla="*/ 4064000 h 4064000"/>
                <a:gd name="connsiteX9" fmla="*/ 123272 w 1232723"/>
                <a:gd name="connsiteY9" fmla="*/ 4064000 h 4064000"/>
                <a:gd name="connsiteX10" fmla="*/ 36106 w 1232723"/>
                <a:gd name="connsiteY10" fmla="*/ 4027894 h 4064000"/>
                <a:gd name="connsiteX11" fmla="*/ 1 w 1232723"/>
                <a:gd name="connsiteY11" fmla="*/ 3940727 h 4064000"/>
                <a:gd name="connsiteX12" fmla="*/ 0 w 1232723"/>
                <a:gd name="connsiteY12" fmla="*/ 12327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723" h="4064000">
                  <a:moveTo>
                    <a:pt x="0" y="123272"/>
                  </a:moveTo>
                  <a:cubicBezTo>
                    <a:pt x="0" y="90578"/>
                    <a:pt x="12988" y="59224"/>
                    <a:pt x="36106" y="36106"/>
                  </a:cubicBezTo>
                  <a:cubicBezTo>
                    <a:pt x="59224" y="12988"/>
                    <a:pt x="90579" y="1"/>
                    <a:pt x="123273" y="1"/>
                  </a:cubicBezTo>
                  <a:lnTo>
                    <a:pt x="1109451" y="0"/>
                  </a:lnTo>
                  <a:cubicBezTo>
                    <a:pt x="1142145" y="0"/>
                    <a:pt x="1173499" y="12988"/>
                    <a:pt x="1196617" y="36106"/>
                  </a:cubicBezTo>
                  <a:cubicBezTo>
                    <a:pt x="1219735" y="59224"/>
                    <a:pt x="1232722" y="90579"/>
                    <a:pt x="1232722" y="123273"/>
                  </a:cubicBezTo>
                  <a:cubicBezTo>
                    <a:pt x="1232722" y="1395758"/>
                    <a:pt x="1232723" y="2668243"/>
                    <a:pt x="1232723" y="3940728"/>
                  </a:cubicBezTo>
                  <a:cubicBezTo>
                    <a:pt x="1232723" y="3973422"/>
                    <a:pt x="1219735" y="4004777"/>
                    <a:pt x="1196617" y="4027894"/>
                  </a:cubicBezTo>
                  <a:cubicBezTo>
                    <a:pt x="1173499" y="4051012"/>
                    <a:pt x="1142144" y="4064000"/>
                    <a:pt x="1109450" y="4064000"/>
                  </a:cubicBezTo>
                  <a:lnTo>
                    <a:pt x="123272" y="4064000"/>
                  </a:lnTo>
                  <a:cubicBezTo>
                    <a:pt x="90578" y="4064000"/>
                    <a:pt x="59224" y="4051012"/>
                    <a:pt x="36106" y="4027894"/>
                  </a:cubicBezTo>
                  <a:cubicBezTo>
                    <a:pt x="12988" y="4004776"/>
                    <a:pt x="1" y="3973421"/>
                    <a:pt x="1" y="3940727"/>
                  </a:cubicBezTo>
                  <a:cubicBezTo>
                    <a:pt x="1" y="2668242"/>
                    <a:pt x="0" y="1395757"/>
                    <a:pt x="0" y="123272"/>
                  </a:cubicBezTo>
                  <a:close/>
                </a:path>
              </a:pathLst>
            </a:custGeom>
            <a:solidFill>
              <a:srgbClr val="448F9C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2958592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endParaRPr lang="en-US" sz="12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18305373">
              <a:off x="4981696" y="4263404"/>
              <a:ext cx="423215" cy="26674"/>
            </a:xfrm>
            <a:custGeom>
              <a:avLst/>
              <a:gdLst>
                <a:gd name="connsiteX0" fmla="*/ 0 w 423215"/>
                <a:gd name="connsiteY0" fmla="*/ 13337 h 26674"/>
                <a:gd name="connsiteX1" fmla="*/ 423215 w 423215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215" h="26674">
                  <a:moveTo>
                    <a:pt x="0" y="13337"/>
                  </a:moveTo>
                  <a:lnTo>
                    <a:pt x="423215" y="13337"/>
                  </a:lnTo>
                </a:path>
              </a:pathLst>
            </a:custGeom>
            <a:noFill/>
            <a:ln>
              <a:solidFill>
                <a:srgbClr val="6C38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727" tIns="2757" rIns="213727" bIns="275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3294627">
              <a:off x="4981696" y="4609703"/>
              <a:ext cx="423215" cy="26674"/>
            </a:xfrm>
            <a:custGeom>
              <a:avLst/>
              <a:gdLst>
                <a:gd name="connsiteX0" fmla="*/ 0 w 423215"/>
                <a:gd name="connsiteY0" fmla="*/ 13337 h 26674"/>
                <a:gd name="connsiteX1" fmla="*/ 423215 w 423215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215" h="26674">
                  <a:moveTo>
                    <a:pt x="0" y="13337"/>
                  </a:moveTo>
                  <a:lnTo>
                    <a:pt x="423215" y="13337"/>
                  </a:lnTo>
                </a:path>
              </a:pathLst>
            </a:custGeom>
            <a:noFill/>
            <a:ln>
              <a:solidFill>
                <a:srgbClr val="6C38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727" tIns="2756" rIns="213727" bIns="275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4184667">
              <a:off x="3273525" y="3990545"/>
              <a:ext cx="923489" cy="45719"/>
            </a:xfrm>
            <a:custGeom>
              <a:avLst/>
              <a:gdLst>
                <a:gd name="connsiteX0" fmla="*/ 0 w 922814"/>
                <a:gd name="connsiteY0" fmla="*/ 13337 h 26674"/>
                <a:gd name="connsiteX1" fmla="*/ 922814 w 922814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814" h="26674">
                  <a:moveTo>
                    <a:pt x="0" y="13337"/>
                  </a:moveTo>
                  <a:lnTo>
                    <a:pt x="922814" y="13337"/>
                  </a:lnTo>
                </a:path>
              </a:pathLst>
            </a:custGeom>
            <a:noFill/>
            <a:ln>
              <a:solidFill>
                <a:srgbClr val="6C38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1037" tIns="-9733" rIns="451036" bIns="-97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81636" y="3557333"/>
              <a:ext cx="291623" cy="45719"/>
            </a:xfrm>
            <a:custGeom>
              <a:avLst/>
              <a:gdLst>
                <a:gd name="connsiteX0" fmla="*/ 0 w 320845"/>
                <a:gd name="connsiteY0" fmla="*/ 13337 h 26674"/>
                <a:gd name="connsiteX1" fmla="*/ 320845 w 320845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845" h="26674">
                  <a:moveTo>
                    <a:pt x="0" y="13337"/>
                  </a:moveTo>
                  <a:lnTo>
                    <a:pt x="320845" y="13337"/>
                  </a:lnTo>
                </a:path>
              </a:pathLst>
            </a:custGeom>
            <a:noFill/>
            <a:ln>
              <a:solidFill>
                <a:srgbClr val="6C38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2" tIns="5316" rIns="165100" bIns="531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7415333">
              <a:off x="3265046" y="3137935"/>
              <a:ext cx="922814" cy="26674"/>
            </a:xfrm>
            <a:custGeom>
              <a:avLst/>
              <a:gdLst>
                <a:gd name="connsiteX0" fmla="*/ 0 w 922814"/>
                <a:gd name="connsiteY0" fmla="*/ 13337 h 26674"/>
                <a:gd name="connsiteX1" fmla="*/ 922814 w 922814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814" h="26674">
                  <a:moveTo>
                    <a:pt x="0" y="13337"/>
                  </a:moveTo>
                  <a:lnTo>
                    <a:pt x="922814" y="13337"/>
                  </a:lnTo>
                </a:path>
              </a:pathLst>
            </a:custGeom>
            <a:noFill/>
            <a:ln>
              <a:solidFill>
                <a:srgbClr val="6C38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1037" tIns="-9734" rIns="451036" bIns="-97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085217" y="3554526"/>
              <a:ext cx="284272" cy="46172"/>
            </a:xfrm>
            <a:custGeom>
              <a:avLst/>
              <a:gdLst>
                <a:gd name="connsiteX0" fmla="*/ 0 w 276978"/>
                <a:gd name="connsiteY0" fmla="*/ 13337 h 26674"/>
                <a:gd name="connsiteX1" fmla="*/ 276978 w 276978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978" h="26674">
                  <a:moveTo>
                    <a:pt x="0" y="13337"/>
                  </a:moveTo>
                  <a:lnTo>
                    <a:pt x="276978" y="13337"/>
                  </a:lnTo>
                </a:path>
              </a:pathLst>
            </a:custGeom>
            <a:noFill/>
            <a:ln>
              <a:solidFill>
                <a:srgbClr val="6C38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265" tIns="6413" rIns="144265" bIns="641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794681" y="1685925"/>
              <a:ext cx="1232723" cy="3775074"/>
            </a:xfrm>
            <a:custGeom>
              <a:avLst/>
              <a:gdLst>
                <a:gd name="connsiteX0" fmla="*/ 0 w 1232723"/>
                <a:gd name="connsiteY0" fmla="*/ 123272 h 4064000"/>
                <a:gd name="connsiteX1" fmla="*/ 36106 w 1232723"/>
                <a:gd name="connsiteY1" fmla="*/ 36106 h 4064000"/>
                <a:gd name="connsiteX2" fmla="*/ 123273 w 1232723"/>
                <a:gd name="connsiteY2" fmla="*/ 1 h 4064000"/>
                <a:gd name="connsiteX3" fmla="*/ 1109451 w 1232723"/>
                <a:gd name="connsiteY3" fmla="*/ 0 h 4064000"/>
                <a:gd name="connsiteX4" fmla="*/ 1196617 w 1232723"/>
                <a:gd name="connsiteY4" fmla="*/ 36106 h 4064000"/>
                <a:gd name="connsiteX5" fmla="*/ 1232722 w 1232723"/>
                <a:gd name="connsiteY5" fmla="*/ 123273 h 4064000"/>
                <a:gd name="connsiteX6" fmla="*/ 1232723 w 1232723"/>
                <a:gd name="connsiteY6" fmla="*/ 3940728 h 4064000"/>
                <a:gd name="connsiteX7" fmla="*/ 1196617 w 1232723"/>
                <a:gd name="connsiteY7" fmla="*/ 4027894 h 4064000"/>
                <a:gd name="connsiteX8" fmla="*/ 1109450 w 1232723"/>
                <a:gd name="connsiteY8" fmla="*/ 4064000 h 4064000"/>
                <a:gd name="connsiteX9" fmla="*/ 123272 w 1232723"/>
                <a:gd name="connsiteY9" fmla="*/ 4064000 h 4064000"/>
                <a:gd name="connsiteX10" fmla="*/ 36106 w 1232723"/>
                <a:gd name="connsiteY10" fmla="*/ 4027894 h 4064000"/>
                <a:gd name="connsiteX11" fmla="*/ 1 w 1232723"/>
                <a:gd name="connsiteY11" fmla="*/ 3940727 h 4064000"/>
                <a:gd name="connsiteX12" fmla="*/ 0 w 1232723"/>
                <a:gd name="connsiteY12" fmla="*/ 12327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723" h="4064000">
                  <a:moveTo>
                    <a:pt x="0" y="123272"/>
                  </a:moveTo>
                  <a:cubicBezTo>
                    <a:pt x="0" y="90578"/>
                    <a:pt x="12988" y="59224"/>
                    <a:pt x="36106" y="36106"/>
                  </a:cubicBezTo>
                  <a:cubicBezTo>
                    <a:pt x="59224" y="12988"/>
                    <a:pt x="90579" y="1"/>
                    <a:pt x="123273" y="1"/>
                  </a:cubicBezTo>
                  <a:lnTo>
                    <a:pt x="1109451" y="0"/>
                  </a:lnTo>
                  <a:cubicBezTo>
                    <a:pt x="1142145" y="0"/>
                    <a:pt x="1173499" y="12988"/>
                    <a:pt x="1196617" y="36106"/>
                  </a:cubicBezTo>
                  <a:cubicBezTo>
                    <a:pt x="1219735" y="59224"/>
                    <a:pt x="1232722" y="90579"/>
                    <a:pt x="1232722" y="123273"/>
                  </a:cubicBezTo>
                  <a:cubicBezTo>
                    <a:pt x="1232722" y="1395758"/>
                    <a:pt x="1232723" y="2668243"/>
                    <a:pt x="1232723" y="3940728"/>
                  </a:cubicBezTo>
                  <a:cubicBezTo>
                    <a:pt x="1232723" y="3973422"/>
                    <a:pt x="1219735" y="4004777"/>
                    <a:pt x="1196617" y="4027894"/>
                  </a:cubicBezTo>
                  <a:cubicBezTo>
                    <a:pt x="1173499" y="4051012"/>
                    <a:pt x="1142144" y="4064000"/>
                    <a:pt x="1109450" y="4064000"/>
                  </a:cubicBezTo>
                  <a:lnTo>
                    <a:pt x="123272" y="4064000"/>
                  </a:lnTo>
                  <a:cubicBezTo>
                    <a:pt x="90578" y="4064000"/>
                    <a:pt x="59224" y="4051012"/>
                    <a:pt x="36106" y="4027894"/>
                  </a:cubicBezTo>
                  <a:cubicBezTo>
                    <a:pt x="12988" y="4004776"/>
                    <a:pt x="1" y="3973421"/>
                    <a:pt x="1" y="3940727"/>
                  </a:cubicBezTo>
                  <a:cubicBezTo>
                    <a:pt x="1" y="2668242"/>
                    <a:pt x="0" y="1395757"/>
                    <a:pt x="0" y="123272"/>
                  </a:cubicBezTo>
                  <a:close/>
                </a:path>
              </a:pathLst>
            </a:custGeom>
            <a:solidFill>
              <a:srgbClr val="448F9C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295859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67719" y="1685925"/>
              <a:ext cx="1232723" cy="3775074"/>
            </a:xfrm>
            <a:custGeom>
              <a:avLst/>
              <a:gdLst>
                <a:gd name="connsiteX0" fmla="*/ 0 w 1232723"/>
                <a:gd name="connsiteY0" fmla="*/ 123272 h 4064000"/>
                <a:gd name="connsiteX1" fmla="*/ 36106 w 1232723"/>
                <a:gd name="connsiteY1" fmla="*/ 36106 h 4064000"/>
                <a:gd name="connsiteX2" fmla="*/ 123273 w 1232723"/>
                <a:gd name="connsiteY2" fmla="*/ 1 h 4064000"/>
                <a:gd name="connsiteX3" fmla="*/ 1109451 w 1232723"/>
                <a:gd name="connsiteY3" fmla="*/ 0 h 4064000"/>
                <a:gd name="connsiteX4" fmla="*/ 1196617 w 1232723"/>
                <a:gd name="connsiteY4" fmla="*/ 36106 h 4064000"/>
                <a:gd name="connsiteX5" fmla="*/ 1232722 w 1232723"/>
                <a:gd name="connsiteY5" fmla="*/ 123273 h 4064000"/>
                <a:gd name="connsiteX6" fmla="*/ 1232723 w 1232723"/>
                <a:gd name="connsiteY6" fmla="*/ 3940728 h 4064000"/>
                <a:gd name="connsiteX7" fmla="*/ 1196617 w 1232723"/>
                <a:gd name="connsiteY7" fmla="*/ 4027894 h 4064000"/>
                <a:gd name="connsiteX8" fmla="*/ 1109450 w 1232723"/>
                <a:gd name="connsiteY8" fmla="*/ 4064000 h 4064000"/>
                <a:gd name="connsiteX9" fmla="*/ 123272 w 1232723"/>
                <a:gd name="connsiteY9" fmla="*/ 4064000 h 4064000"/>
                <a:gd name="connsiteX10" fmla="*/ 36106 w 1232723"/>
                <a:gd name="connsiteY10" fmla="*/ 4027894 h 4064000"/>
                <a:gd name="connsiteX11" fmla="*/ 1 w 1232723"/>
                <a:gd name="connsiteY11" fmla="*/ 3940727 h 4064000"/>
                <a:gd name="connsiteX12" fmla="*/ 0 w 1232723"/>
                <a:gd name="connsiteY12" fmla="*/ 12327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723" h="4064000">
                  <a:moveTo>
                    <a:pt x="0" y="123272"/>
                  </a:moveTo>
                  <a:cubicBezTo>
                    <a:pt x="0" y="90578"/>
                    <a:pt x="12988" y="59224"/>
                    <a:pt x="36106" y="36106"/>
                  </a:cubicBezTo>
                  <a:cubicBezTo>
                    <a:pt x="59224" y="12988"/>
                    <a:pt x="90579" y="1"/>
                    <a:pt x="123273" y="1"/>
                  </a:cubicBezTo>
                  <a:lnTo>
                    <a:pt x="1109451" y="0"/>
                  </a:lnTo>
                  <a:cubicBezTo>
                    <a:pt x="1142145" y="0"/>
                    <a:pt x="1173499" y="12988"/>
                    <a:pt x="1196617" y="36106"/>
                  </a:cubicBezTo>
                  <a:cubicBezTo>
                    <a:pt x="1219735" y="59224"/>
                    <a:pt x="1232722" y="90579"/>
                    <a:pt x="1232722" y="123273"/>
                  </a:cubicBezTo>
                  <a:cubicBezTo>
                    <a:pt x="1232722" y="1395758"/>
                    <a:pt x="1232723" y="2668243"/>
                    <a:pt x="1232723" y="3940728"/>
                  </a:cubicBezTo>
                  <a:cubicBezTo>
                    <a:pt x="1232723" y="3973422"/>
                    <a:pt x="1219735" y="4004777"/>
                    <a:pt x="1196617" y="4027894"/>
                  </a:cubicBezTo>
                  <a:cubicBezTo>
                    <a:pt x="1173499" y="4051012"/>
                    <a:pt x="1142144" y="4064000"/>
                    <a:pt x="1109450" y="4064000"/>
                  </a:cubicBezTo>
                  <a:lnTo>
                    <a:pt x="123272" y="4064000"/>
                  </a:lnTo>
                  <a:cubicBezTo>
                    <a:pt x="90578" y="4064000"/>
                    <a:pt x="59224" y="4051012"/>
                    <a:pt x="36106" y="4027894"/>
                  </a:cubicBezTo>
                  <a:cubicBezTo>
                    <a:pt x="12988" y="4004776"/>
                    <a:pt x="1" y="3973421"/>
                    <a:pt x="1" y="3940727"/>
                  </a:cubicBezTo>
                  <a:cubicBezTo>
                    <a:pt x="1" y="2668242"/>
                    <a:pt x="0" y="1395757"/>
                    <a:pt x="0" y="123272"/>
                  </a:cubicBezTo>
                  <a:close/>
                </a:path>
              </a:pathLst>
            </a:custGeom>
            <a:solidFill>
              <a:srgbClr val="448F9C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2958592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endParaRPr lang="en-US" sz="12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94083" y="1685925"/>
              <a:ext cx="1232723" cy="3775074"/>
            </a:xfrm>
            <a:custGeom>
              <a:avLst/>
              <a:gdLst>
                <a:gd name="connsiteX0" fmla="*/ 0 w 1232723"/>
                <a:gd name="connsiteY0" fmla="*/ 123272 h 4064000"/>
                <a:gd name="connsiteX1" fmla="*/ 36106 w 1232723"/>
                <a:gd name="connsiteY1" fmla="*/ 36106 h 4064000"/>
                <a:gd name="connsiteX2" fmla="*/ 123273 w 1232723"/>
                <a:gd name="connsiteY2" fmla="*/ 1 h 4064000"/>
                <a:gd name="connsiteX3" fmla="*/ 1109451 w 1232723"/>
                <a:gd name="connsiteY3" fmla="*/ 0 h 4064000"/>
                <a:gd name="connsiteX4" fmla="*/ 1196617 w 1232723"/>
                <a:gd name="connsiteY4" fmla="*/ 36106 h 4064000"/>
                <a:gd name="connsiteX5" fmla="*/ 1232722 w 1232723"/>
                <a:gd name="connsiteY5" fmla="*/ 123273 h 4064000"/>
                <a:gd name="connsiteX6" fmla="*/ 1232723 w 1232723"/>
                <a:gd name="connsiteY6" fmla="*/ 3940728 h 4064000"/>
                <a:gd name="connsiteX7" fmla="*/ 1196617 w 1232723"/>
                <a:gd name="connsiteY7" fmla="*/ 4027894 h 4064000"/>
                <a:gd name="connsiteX8" fmla="*/ 1109450 w 1232723"/>
                <a:gd name="connsiteY8" fmla="*/ 4064000 h 4064000"/>
                <a:gd name="connsiteX9" fmla="*/ 123272 w 1232723"/>
                <a:gd name="connsiteY9" fmla="*/ 4064000 h 4064000"/>
                <a:gd name="connsiteX10" fmla="*/ 36106 w 1232723"/>
                <a:gd name="connsiteY10" fmla="*/ 4027894 h 4064000"/>
                <a:gd name="connsiteX11" fmla="*/ 1 w 1232723"/>
                <a:gd name="connsiteY11" fmla="*/ 3940727 h 4064000"/>
                <a:gd name="connsiteX12" fmla="*/ 0 w 1232723"/>
                <a:gd name="connsiteY12" fmla="*/ 12327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723" h="4064000">
                  <a:moveTo>
                    <a:pt x="0" y="123272"/>
                  </a:moveTo>
                  <a:cubicBezTo>
                    <a:pt x="0" y="90578"/>
                    <a:pt x="12988" y="59224"/>
                    <a:pt x="36106" y="36106"/>
                  </a:cubicBezTo>
                  <a:cubicBezTo>
                    <a:pt x="59224" y="12988"/>
                    <a:pt x="90579" y="1"/>
                    <a:pt x="123273" y="1"/>
                  </a:cubicBezTo>
                  <a:lnTo>
                    <a:pt x="1109451" y="0"/>
                  </a:lnTo>
                  <a:cubicBezTo>
                    <a:pt x="1142145" y="0"/>
                    <a:pt x="1173499" y="12988"/>
                    <a:pt x="1196617" y="36106"/>
                  </a:cubicBezTo>
                  <a:cubicBezTo>
                    <a:pt x="1219735" y="59224"/>
                    <a:pt x="1232722" y="90579"/>
                    <a:pt x="1232722" y="123273"/>
                  </a:cubicBezTo>
                  <a:cubicBezTo>
                    <a:pt x="1232722" y="1395758"/>
                    <a:pt x="1232723" y="2668243"/>
                    <a:pt x="1232723" y="3940728"/>
                  </a:cubicBezTo>
                  <a:cubicBezTo>
                    <a:pt x="1232723" y="3973422"/>
                    <a:pt x="1219735" y="4004777"/>
                    <a:pt x="1196617" y="4027894"/>
                  </a:cubicBezTo>
                  <a:cubicBezTo>
                    <a:pt x="1173499" y="4051012"/>
                    <a:pt x="1142144" y="4064000"/>
                    <a:pt x="1109450" y="4064000"/>
                  </a:cubicBezTo>
                  <a:lnTo>
                    <a:pt x="123272" y="4064000"/>
                  </a:lnTo>
                  <a:cubicBezTo>
                    <a:pt x="90578" y="4064000"/>
                    <a:pt x="59224" y="4051012"/>
                    <a:pt x="36106" y="4027894"/>
                  </a:cubicBezTo>
                  <a:cubicBezTo>
                    <a:pt x="12988" y="4004776"/>
                    <a:pt x="1" y="3973421"/>
                    <a:pt x="1" y="3940727"/>
                  </a:cubicBezTo>
                  <a:cubicBezTo>
                    <a:pt x="1" y="2668242"/>
                    <a:pt x="0" y="1395757"/>
                    <a:pt x="0" y="123272"/>
                  </a:cubicBezTo>
                  <a:close/>
                </a:path>
              </a:pathLst>
            </a:custGeom>
            <a:solidFill>
              <a:srgbClr val="448F9C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29585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908187" y="3287829"/>
              <a:ext cx="1204515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Water Cycle Stage</a:t>
              </a:r>
              <a:endParaRPr lang="en-US" sz="1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997450" y="2686017"/>
              <a:ext cx="336550" cy="45719"/>
            </a:xfrm>
            <a:custGeom>
              <a:avLst/>
              <a:gdLst>
                <a:gd name="connsiteX0" fmla="*/ 0 w 243288"/>
                <a:gd name="connsiteY0" fmla="*/ 13337 h 26674"/>
                <a:gd name="connsiteX1" fmla="*/ 243288 w 243288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288" h="26674">
                  <a:moveTo>
                    <a:pt x="0" y="13337"/>
                  </a:moveTo>
                  <a:lnTo>
                    <a:pt x="243288" y="13337"/>
                  </a:lnTo>
                </a:path>
              </a:pathLst>
            </a:custGeom>
            <a:noFill/>
            <a:ln>
              <a:solidFill>
                <a:srgbClr val="6C38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262" tIns="7256" rIns="128262" bIns="725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381823" y="3287829"/>
              <a:ext cx="1204515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Primary Research Question</a:t>
              </a:r>
              <a:endParaRPr lang="en-US" sz="1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854061" y="2417271"/>
              <a:ext cx="1204515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Secondary Research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Question 1</a:t>
              </a:r>
              <a:endParaRPr lang="en-US" sz="1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22231" y="2404571"/>
              <a:ext cx="1218177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Research Project 1</a:t>
              </a:r>
              <a:endParaRPr lang="en-US" sz="1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854061" y="3287829"/>
              <a:ext cx="1204515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Secondary Research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Question 2</a:t>
              </a: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19382" y="3109867"/>
              <a:ext cx="1223875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Research Project 2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854061" y="4148762"/>
              <a:ext cx="1204515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Secondary Research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Question 3</a:t>
              </a: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327305" y="3802464"/>
              <a:ext cx="1208028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Research Project 3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325519" y="4495060"/>
              <a:ext cx="1211601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Research Project 4</a:t>
              </a:r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6553200" y="2476500"/>
              <a:ext cx="266700" cy="1190625"/>
            </a:xfrm>
            <a:prstGeom prst="rightBrace">
              <a:avLst>
                <a:gd name="adj1" fmla="val 8333"/>
                <a:gd name="adj2" fmla="val 50735"/>
              </a:avLst>
            </a:prstGeom>
            <a:ln>
              <a:solidFill>
                <a:srgbClr val="6C3800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ight Brace 40"/>
            <p:cNvSpPr/>
            <p:nvPr/>
          </p:nvSpPr>
          <p:spPr>
            <a:xfrm>
              <a:off x="6553200" y="3867150"/>
              <a:ext cx="266700" cy="1190625"/>
            </a:xfrm>
            <a:prstGeom prst="rightBrace">
              <a:avLst>
                <a:gd name="adj1" fmla="val 8333"/>
                <a:gd name="adj2" fmla="val 50735"/>
              </a:avLst>
            </a:prstGeom>
            <a:ln>
              <a:solidFill>
                <a:srgbClr val="6C3800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96082" y="1685925"/>
              <a:ext cx="1228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Stages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69718" y="1685925"/>
              <a:ext cx="1228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Primary Research Questions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1956" y="1685925"/>
              <a:ext cx="1228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Secondary Research Questions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16957" y="1685925"/>
              <a:ext cx="1228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Research Projects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96680" y="1685925"/>
              <a:ext cx="1228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Research Approach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93822" y="2783004"/>
              <a:ext cx="1234440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Activity 1</a:t>
              </a:r>
              <a:endParaRPr lang="en-US" sz="1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793822" y="4173654"/>
              <a:ext cx="1234440" cy="602257"/>
            </a:xfrm>
            <a:custGeom>
              <a:avLst/>
              <a:gdLst>
                <a:gd name="connsiteX0" fmla="*/ 0 w 1204515"/>
                <a:gd name="connsiteY0" fmla="*/ 60226 h 602257"/>
                <a:gd name="connsiteX1" fmla="*/ 17640 w 1204515"/>
                <a:gd name="connsiteY1" fmla="*/ 17640 h 602257"/>
                <a:gd name="connsiteX2" fmla="*/ 60226 w 1204515"/>
                <a:gd name="connsiteY2" fmla="*/ 0 h 602257"/>
                <a:gd name="connsiteX3" fmla="*/ 1144289 w 1204515"/>
                <a:gd name="connsiteY3" fmla="*/ 0 h 602257"/>
                <a:gd name="connsiteX4" fmla="*/ 1186875 w 1204515"/>
                <a:gd name="connsiteY4" fmla="*/ 17640 h 602257"/>
                <a:gd name="connsiteX5" fmla="*/ 1204515 w 1204515"/>
                <a:gd name="connsiteY5" fmla="*/ 60226 h 602257"/>
                <a:gd name="connsiteX6" fmla="*/ 1204515 w 1204515"/>
                <a:gd name="connsiteY6" fmla="*/ 542031 h 602257"/>
                <a:gd name="connsiteX7" fmla="*/ 1186875 w 1204515"/>
                <a:gd name="connsiteY7" fmla="*/ 584617 h 602257"/>
                <a:gd name="connsiteX8" fmla="*/ 1144289 w 1204515"/>
                <a:gd name="connsiteY8" fmla="*/ 602257 h 602257"/>
                <a:gd name="connsiteX9" fmla="*/ 60226 w 1204515"/>
                <a:gd name="connsiteY9" fmla="*/ 602257 h 602257"/>
                <a:gd name="connsiteX10" fmla="*/ 17640 w 1204515"/>
                <a:gd name="connsiteY10" fmla="*/ 584617 h 602257"/>
                <a:gd name="connsiteX11" fmla="*/ 0 w 1204515"/>
                <a:gd name="connsiteY11" fmla="*/ 542031 h 602257"/>
                <a:gd name="connsiteX12" fmla="*/ 0 w 1204515"/>
                <a:gd name="connsiteY12" fmla="*/ 60226 h 60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515" h="602257">
                  <a:moveTo>
                    <a:pt x="0" y="60226"/>
                  </a:moveTo>
                  <a:cubicBezTo>
                    <a:pt x="0" y="44253"/>
                    <a:pt x="6345" y="28934"/>
                    <a:pt x="17640" y="17640"/>
                  </a:cubicBezTo>
                  <a:cubicBezTo>
                    <a:pt x="28935" y="6345"/>
                    <a:pt x="44253" y="0"/>
                    <a:pt x="60226" y="0"/>
                  </a:cubicBezTo>
                  <a:lnTo>
                    <a:pt x="1144289" y="0"/>
                  </a:lnTo>
                  <a:cubicBezTo>
                    <a:pt x="1160262" y="0"/>
                    <a:pt x="1175581" y="6345"/>
                    <a:pt x="1186875" y="17640"/>
                  </a:cubicBezTo>
                  <a:cubicBezTo>
                    <a:pt x="1198170" y="28935"/>
                    <a:pt x="1204515" y="44253"/>
                    <a:pt x="1204515" y="60226"/>
                  </a:cubicBezTo>
                  <a:lnTo>
                    <a:pt x="1204515" y="542031"/>
                  </a:lnTo>
                  <a:cubicBezTo>
                    <a:pt x="1204515" y="558004"/>
                    <a:pt x="1198170" y="573323"/>
                    <a:pt x="1186875" y="584617"/>
                  </a:cubicBezTo>
                  <a:cubicBezTo>
                    <a:pt x="1175580" y="595912"/>
                    <a:pt x="1160262" y="602257"/>
                    <a:pt x="1144289" y="602257"/>
                  </a:cubicBezTo>
                  <a:lnTo>
                    <a:pt x="60226" y="602257"/>
                  </a:lnTo>
                  <a:cubicBezTo>
                    <a:pt x="44253" y="602257"/>
                    <a:pt x="28934" y="595912"/>
                    <a:pt x="17640" y="584617"/>
                  </a:cubicBezTo>
                  <a:cubicBezTo>
                    <a:pt x="6345" y="573322"/>
                    <a:pt x="0" y="558004"/>
                    <a:pt x="0" y="542031"/>
                  </a:cubicBezTo>
                  <a:lnTo>
                    <a:pt x="0" y="60226"/>
                  </a:lnTo>
                  <a:close/>
                </a:path>
              </a:pathLst>
            </a:custGeom>
            <a:solidFill>
              <a:srgbClr val="EAD57D"/>
            </a:solidFill>
            <a:ln>
              <a:solidFill>
                <a:srgbClr val="6C38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95" tIns="25895" rIns="25895" bIns="25895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en-US" sz="10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Activity 2</a:t>
              </a:r>
              <a:endParaRPr lang="en-US" sz="1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37972" y="5623796"/>
            <a:ext cx="821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WATER CYCLE STAGES</a:t>
            </a:r>
          </a:p>
          <a:p>
            <a:pPr algn="ctr"/>
            <a:r>
              <a:rPr lang="en-US" sz="1800" dirty="0" smtClean="0"/>
              <a:t>Water Acquisition → Chemical Mixing → Well Injection → </a:t>
            </a:r>
          </a:p>
          <a:p>
            <a:pPr algn="ctr"/>
            <a:r>
              <a:rPr lang="en-US" sz="1800" dirty="0" smtClean="0"/>
              <a:t>Flowback and Produced Water  →  Wastewater Treatment and Waste Disposal 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 ORD">
  <a:themeElements>
    <a:clrScheme name="2010 ORD 1">
      <a:dk1>
        <a:srgbClr val="000000"/>
      </a:dk1>
      <a:lt1>
        <a:srgbClr val="FFFFFF"/>
      </a:lt1>
      <a:dk2>
        <a:srgbClr val="0070B9"/>
      </a:dk2>
      <a:lt2>
        <a:srgbClr val="808080"/>
      </a:lt2>
      <a:accent1>
        <a:srgbClr val="0EBCEE"/>
      </a:accent1>
      <a:accent2>
        <a:srgbClr val="003F69"/>
      </a:accent2>
      <a:accent3>
        <a:srgbClr val="FFFFFF"/>
      </a:accent3>
      <a:accent4>
        <a:srgbClr val="000000"/>
      </a:accent4>
      <a:accent5>
        <a:srgbClr val="AADAF5"/>
      </a:accent5>
      <a:accent6>
        <a:srgbClr val="00385E"/>
      </a:accent6>
      <a:hlink>
        <a:srgbClr val="008E86"/>
      </a:hlink>
      <a:folHlink>
        <a:srgbClr val="26A146"/>
      </a:folHlink>
    </a:clrScheme>
    <a:fontScheme name="2010 OR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0 ORD 1">
        <a:dk1>
          <a:srgbClr val="000000"/>
        </a:dk1>
        <a:lt1>
          <a:srgbClr val="FFFFFF"/>
        </a:lt1>
        <a:dk2>
          <a:srgbClr val="0070B9"/>
        </a:dk2>
        <a:lt2>
          <a:srgbClr val="808080"/>
        </a:lt2>
        <a:accent1>
          <a:srgbClr val="0EBCEE"/>
        </a:accent1>
        <a:accent2>
          <a:srgbClr val="003F69"/>
        </a:accent2>
        <a:accent3>
          <a:srgbClr val="FFFFFF"/>
        </a:accent3>
        <a:accent4>
          <a:srgbClr val="000000"/>
        </a:accent4>
        <a:accent5>
          <a:srgbClr val="AADAF5"/>
        </a:accent5>
        <a:accent6>
          <a:srgbClr val="00385E"/>
        </a:accent6>
        <a:hlink>
          <a:srgbClr val="008E86"/>
        </a:hlink>
        <a:folHlink>
          <a:srgbClr val="26A1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2010 ORD">
  <a:themeElements>
    <a:clrScheme name="2_2010 ORD 1">
      <a:dk1>
        <a:srgbClr val="000000"/>
      </a:dk1>
      <a:lt1>
        <a:srgbClr val="FFFFFF"/>
      </a:lt1>
      <a:dk2>
        <a:srgbClr val="0070B9"/>
      </a:dk2>
      <a:lt2>
        <a:srgbClr val="808080"/>
      </a:lt2>
      <a:accent1>
        <a:srgbClr val="0EBCEE"/>
      </a:accent1>
      <a:accent2>
        <a:srgbClr val="003F69"/>
      </a:accent2>
      <a:accent3>
        <a:srgbClr val="FFFFFF"/>
      </a:accent3>
      <a:accent4>
        <a:srgbClr val="000000"/>
      </a:accent4>
      <a:accent5>
        <a:srgbClr val="AADAF5"/>
      </a:accent5>
      <a:accent6>
        <a:srgbClr val="00385E"/>
      </a:accent6>
      <a:hlink>
        <a:srgbClr val="008E86"/>
      </a:hlink>
      <a:folHlink>
        <a:srgbClr val="26A146"/>
      </a:folHlink>
    </a:clrScheme>
    <a:fontScheme name="2_2010 OR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2010 ORD 1">
        <a:dk1>
          <a:srgbClr val="000000"/>
        </a:dk1>
        <a:lt1>
          <a:srgbClr val="FFFFFF"/>
        </a:lt1>
        <a:dk2>
          <a:srgbClr val="0070B9"/>
        </a:dk2>
        <a:lt2>
          <a:srgbClr val="808080"/>
        </a:lt2>
        <a:accent1>
          <a:srgbClr val="0EBCEE"/>
        </a:accent1>
        <a:accent2>
          <a:srgbClr val="003F69"/>
        </a:accent2>
        <a:accent3>
          <a:srgbClr val="FFFFFF"/>
        </a:accent3>
        <a:accent4>
          <a:srgbClr val="000000"/>
        </a:accent4>
        <a:accent5>
          <a:srgbClr val="AADAF5"/>
        </a:accent5>
        <a:accent6>
          <a:srgbClr val="00385E"/>
        </a:accent6>
        <a:hlink>
          <a:srgbClr val="008E86"/>
        </a:hlink>
        <a:folHlink>
          <a:srgbClr val="26A1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33626</TotalTime>
  <Words>2020</Words>
  <Application>Microsoft Office PowerPoint</Application>
  <PresentationFormat>On-screen Show (4:3)</PresentationFormat>
  <Paragraphs>409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2010 ORD</vt:lpstr>
      <vt:lpstr>2_2010 ORD</vt:lpstr>
      <vt:lpstr>Office Theme</vt:lpstr>
      <vt:lpstr>                                                                      Study of the Potential Impacts of Hydraulic Fracturing on Drinking Water Resources  PROGRESS REPORT  U.S. Environmental Protection Agency Office of Research and Development  January 3-4, 2013  </vt:lpstr>
      <vt:lpstr>Slide 2</vt:lpstr>
      <vt:lpstr>Study Background</vt:lpstr>
      <vt:lpstr>Study Timeline</vt:lpstr>
      <vt:lpstr>Slide 5</vt:lpstr>
      <vt:lpstr>Progress Report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Technical Roundtables</vt:lpstr>
      <vt:lpstr>Technical Roundtables</vt:lpstr>
      <vt:lpstr>Technical Workshops</vt:lpstr>
      <vt:lpstr>Slide 21</vt:lpstr>
      <vt:lpstr>Slide 22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 SAB Charge 1</dc:title>
  <dc:creator>Bob Puls</dc:creator>
  <cp:lastModifiedBy>newuser</cp:lastModifiedBy>
  <cp:revision>1362</cp:revision>
  <dcterms:created xsi:type="dcterms:W3CDTF">2012-02-26T00:08:47Z</dcterms:created>
  <dcterms:modified xsi:type="dcterms:W3CDTF">2013-01-02T21:15:04Z</dcterms:modified>
</cp:coreProperties>
</file>